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7"/>
  </p:notesMasterIdLst>
  <p:sldIdLst>
    <p:sldId id="257" r:id="rId6"/>
    <p:sldId id="278" r:id="rId7"/>
    <p:sldId id="451" r:id="rId8"/>
    <p:sldId id="260" r:id="rId9"/>
    <p:sldId id="321" r:id="rId10"/>
    <p:sldId id="305" r:id="rId11"/>
    <p:sldId id="306" r:id="rId12"/>
    <p:sldId id="307" r:id="rId13"/>
    <p:sldId id="315" r:id="rId14"/>
    <p:sldId id="310" r:id="rId15"/>
    <p:sldId id="185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A184AF-A52C-F283-2C2B-6DEFE4DDE638}" name="Guillaume Bastin" initials="GB" userId="S::gba@climact.com::87e5d97e-26bc-4292-beaf-b293c12c86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DOUX Julien" initials="BJ" lastIdx="6" clrIdx="0">
    <p:extLst>
      <p:ext uri="{19B8F6BF-5375-455C-9EA6-DF929625EA0E}">
        <p15:presenceInfo xmlns:p15="http://schemas.microsoft.com/office/powerpoint/2012/main" userId="S::julien.baudoux@spw.wallonie.be::7d11db76-13c7-4dc6-aab6-a77d8622ab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5796"/>
    <a:srgbClr val="6787A4"/>
    <a:srgbClr val="823E91"/>
    <a:srgbClr val="328250"/>
    <a:srgbClr val="8AD2A5"/>
    <a:srgbClr val="E5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02036-EB4C-4BD8-8007-3A4081CAC1D2}" v="3" dt="2023-10-05T06:47:54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8" autoAdjust="0"/>
  </p:normalViewPr>
  <p:slideViewPr>
    <p:cSldViewPr snapToGrid="0">
      <p:cViewPr varScale="1">
        <p:scale>
          <a:sx n="47" d="100"/>
          <a:sy n="47" d="100"/>
        </p:scale>
        <p:origin x="10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OUX Julien" userId="7d11db76-13c7-4dc6-aab6-a77d8622ab0d" providerId="ADAL" clId="{EAF02036-EB4C-4BD8-8007-3A4081CAC1D2}"/>
    <pc:docChg chg="custSel addSld delSld modSld delMainMaster">
      <pc:chgData name="BAUDOUX Julien" userId="7d11db76-13c7-4dc6-aab6-a77d8622ab0d" providerId="ADAL" clId="{EAF02036-EB4C-4BD8-8007-3A4081CAC1D2}" dt="2023-10-05T06:47:56.339" v="236" actId="47"/>
      <pc:docMkLst>
        <pc:docMk/>
      </pc:docMkLst>
      <pc:sldChg chg="modSp mod">
        <pc:chgData name="BAUDOUX Julien" userId="7d11db76-13c7-4dc6-aab6-a77d8622ab0d" providerId="ADAL" clId="{EAF02036-EB4C-4BD8-8007-3A4081CAC1D2}" dt="2023-10-02T13:32:16.533" v="27" actId="20577"/>
        <pc:sldMkLst>
          <pc:docMk/>
          <pc:sldMk cId="370959155" sldId="260"/>
        </pc:sldMkLst>
        <pc:spChg chg="mod">
          <ac:chgData name="BAUDOUX Julien" userId="7d11db76-13c7-4dc6-aab6-a77d8622ab0d" providerId="ADAL" clId="{EAF02036-EB4C-4BD8-8007-3A4081CAC1D2}" dt="2023-10-02T13:32:16.533" v="27" actId="20577"/>
          <ac:spMkLst>
            <pc:docMk/>
            <pc:sldMk cId="370959155" sldId="260"/>
            <ac:spMk id="3" creationId="{6B826669-4EE5-45D6-9A16-32326B3EFE83}"/>
          </ac:spMkLst>
        </pc:spChg>
      </pc:sldChg>
      <pc:sldChg chg="del">
        <pc:chgData name="BAUDOUX Julien" userId="7d11db76-13c7-4dc6-aab6-a77d8622ab0d" providerId="ADAL" clId="{EAF02036-EB4C-4BD8-8007-3A4081CAC1D2}" dt="2023-10-02T13:16:32.537" v="8" actId="2696"/>
        <pc:sldMkLst>
          <pc:docMk/>
          <pc:sldMk cId="2482010402" sldId="270"/>
        </pc:sldMkLst>
      </pc:sldChg>
      <pc:sldChg chg="del">
        <pc:chgData name="BAUDOUX Julien" userId="7d11db76-13c7-4dc6-aab6-a77d8622ab0d" providerId="ADAL" clId="{EAF02036-EB4C-4BD8-8007-3A4081CAC1D2}" dt="2023-10-02T13:14:45.971" v="5" actId="2696"/>
        <pc:sldMkLst>
          <pc:docMk/>
          <pc:sldMk cId="875363278" sldId="302"/>
        </pc:sldMkLst>
      </pc:sldChg>
      <pc:sldChg chg="delSp modSp mod delAnim">
        <pc:chgData name="BAUDOUX Julien" userId="7d11db76-13c7-4dc6-aab6-a77d8622ab0d" providerId="ADAL" clId="{EAF02036-EB4C-4BD8-8007-3A4081CAC1D2}" dt="2023-10-02T13:09:39.678" v="3" actId="1076"/>
        <pc:sldMkLst>
          <pc:docMk/>
          <pc:sldMk cId="3292499963" sldId="306"/>
        </pc:sldMkLst>
        <pc:spChg chg="mod">
          <ac:chgData name="BAUDOUX Julien" userId="7d11db76-13c7-4dc6-aab6-a77d8622ab0d" providerId="ADAL" clId="{EAF02036-EB4C-4BD8-8007-3A4081CAC1D2}" dt="2023-10-02T13:09:39.678" v="3" actId="1076"/>
          <ac:spMkLst>
            <pc:docMk/>
            <pc:sldMk cId="3292499963" sldId="306"/>
            <ac:spMk id="19" creationId="{233D1BE3-20F0-4F7D-8CE8-50C7F98A2FA8}"/>
          </ac:spMkLst>
        </pc:spChg>
        <pc:spChg chg="del mod">
          <ac:chgData name="BAUDOUX Julien" userId="7d11db76-13c7-4dc6-aab6-a77d8622ab0d" providerId="ADAL" clId="{EAF02036-EB4C-4BD8-8007-3A4081CAC1D2}" dt="2023-10-02T13:09:35.375" v="1" actId="478"/>
          <ac:spMkLst>
            <pc:docMk/>
            <pc:sldMk cId="3292499963" sldId="306"/>
            <ac:spMk id="21" creationId="{C2E3046C-7173-4C17-B96F-F0BE3CEC93E2}"/>
          </ac:spMkLst>
        </pc:spChg>
        <pc:spChg chg="del">
          <ac:chgData name="BAUDOUX Julien" userId="7d11db76-13c7-4dc6-aab6-a77d8622ab0d" providerId="ADAL" clId="{EAF02036-EB4C-4BD8-8007-3A4081CAC1D2}" dt="2023-10-02T13:09:36.678" v="2" actId="478"/>
          <ac:spMkLst>
            <pc:docMk/>
            <pc:sldMk cId="3292499963" sldId="306"/>
            <ac:spMk id="22" creationId="{A5ECFDC8-F16E-4D0F-BF71-E08BAAACD2D1}"/>
          </ac:spMkLst>
        </pc:spChg>
      </pc:sldChg>
      <pc:sldChg chg="modSp mod">
        <pc:chgData name="BAUDOUX Julien" userId="7d11db76-13c7-4dc6-aab6-a77d8622ab0d" providerId="ADAL" clId="{EAF02036-EB4C-4BD8-8007-3A4081CAC1D2}" dt="2023-10-02T13:48:21.160" v="230" actId="20577"/>
        <pc:sldMkLst>
          <pc:docMk/>
          <pc:sldMk cId="2103851847" sldId="310"/>
        </pc:sldMkLst>
        <pc:spChg chg="mod">
          <ac:chgData name="BAUDOUX Julien" userId="7d11db76-13c7-4dc6-aab6-a77d8622ab0d" providerId="ADAL" clId="{EAF02036-EB4C-4BD8-8007-3A4081CAC1D2}" dt="2023-10-02T13:48:21.160" v="230" actId="20577"/>
          <ac:spMkLst>
            <pc:docMk/>
            <pc:sldMk cId="2103851847" sldId="310"/>
            <ac:spMk id="5" creationId="{5DE38FAC-B7FB-4587-AC4B-3E4C6AB73C6A}"/>
          </ac:spMkLst>
        </pc:spChg>
      </pc:sldChg>
      <pc:sldChg chg="modSp mod">
        <pc:chgData name="BAUDOUX Julien" userId="7d11db76-13c7-4dc6-aab6-a77d8622ab0d" providerId="ADAL" clId="{EAF02036-EB4C-4BD8-8007-3A4081CAC1D2}" dt="2023-10-02T13:47:09.091" v="214" actId="20577"/>
        <pc:sldMkLst>
          <pc:docMk/>
          <pc:sldMk cId="1282863716" sldId="315"/>
        </pc:sldMkLst>
        <pc:graphicFrameChg chg="modGraphic">
          <ac:chgData name="BAUDOUX Julien" userId="7d11db76-13c7-4dc6-aab6-a77d8622ab0d" providerId="ADAL" clId="{EAF02036-EB4C-4BD8-8007-3A4081CAC1D2}" dt="2023-10-02T13:47:09.091" v="214" actId="20577"/>
          <ac:graphicFrameMkLst>
            <pc:docMk/>
            <pc:sldMk cId="1282863716" sldId="315"/>
            <ac:graphicFrameMk id="2" creationId="{61520F3A-C2A9-471F-8035-CD9301BCF1A2}"/>
          </ac:graphicFrameMkLst>
        </pc:graphicFrameChg>
      </pc:sldChg>
      <pc:sldChg chg="del">
        <pc:chgData name="BAUDOUX Julien" userId="7d11db76-13c7-4dc6-aab6-a77d8622ab0d" providerId="ADAL" clId="{EAF02036-EB4C-4BD8-8007-3A4081CAC1D2}" dt="2023-10-02T13:16:03.534" v="6" actId="2696"/>
        <pc:sldMkLst>
          <pc:docMk/>
          <pc:sldMk cId="3712721353" sldId="316"/>
        </pc:sldMkLst>
      </pc:sldChg>
      <pc:sldChg chg="del">
        <pc:chgData name="BAUDOUX Julien" userId="7d11db76-13c7-4dc6-aab6-a77d8622ab0d" providerId="ADAL" clId="{EAF02036-EB4C-4BD8-8007-3A4081CAC1D2}" dt="2023-10-02T13:16:12.625" v="7" actId="2696"/>
        <pc:sldMkLst>
          <pc:docMk/>
          <pc:sldMk cId="3158762472" sldId="320"/>
        </pc:sldMkLst>
      </pc:sldChg>
      <pc:sldChg chg="modSp mod">
        <pc:chgData name="BAUDOUX Julien" userId="7d11db76-13c7-4dc6-aab6-a77d8622ab0d" providerId="ADAL" clId="{EAF02036-EB4C-4BD8-8007-3A4081CAC1D2}" dt="2023-10-02T13:38:41.291" v="133" actId="20577"/>
        <pc:sldMkLst>
          <pc:docMk/>
          <pc:sldMk cId="1429765206" sldId="321"/>
        </pc:sldMkLst>
        <pc:spChg chg="mod">
          <ac:chgData name="BAUDOUX Julien" userId="7d11db76-13c7-4dc6-aab6-a77d8622ab0d" providerId="ADAL" clId="{EAF02036-EB4C-4BD8-8007-3A4081CAC1D2}" dt="2023-10-02T13:38:41.291" v="133" actId="20577"/>
          <ac:spMkLst>
            <pc:docMk/>
            <pc:sldMk cId="1429765206" sldId="321"/>
            <ac:spMk id="3" creationId="{C11D0BA5-4A05-99D0-6912-0273EF4DBD48}"/>
          </ac:spMkLst>
        </pc:spChg>
      </pc:sldChg>
      <pc:sldChg chg="add">
        <pc:chgData name="BAUDOUX Julien" userId="7d11db76-13c7-4dc6-aab6-a77d8622ab0d" providerId="ADAL" clId="{EAF02036-EB4C-4BD8-8007-3A4081CAC1D2}" dt="2023-10-05T06:47:54.192" v="235"/>
        <pc:sldMkLst>
          <pc:docMk/>
          <pc:sldMk cId="1916331279" sldId="451"/>
        </pc:sldMkLst>
      </pc:sldChg>
      <pc:sldChg chg="del">
        <pc:chgData name="BAUDOUX Julien" userId="7d11db76-13c7-4dc6-aab6-a77d8622ab0d" providerId="ADAL" clId="{EAF02036-EB4C-4BD8-8007-3A4081CAC1D2}" dt="2023-10-02T13:10:19.398" v="4" actId="2696"/>
        <pc:sldMkLst>
          <pc:docMk/>
          <pc:sldMk cId="2563570817" sldId="1850"/>
        </pc:sldMkLst>
      </pc:sldChg>
      <pc:sldChg chg="addSp delSp modSp mod">
        <pc:chgData name="BAUDOUX Julien" userId="7d11db76-13c7-4dc6-aab6-a77d8622ab0d" providerId="ADAL" clId="{EAF02036-EB4C-4BD8-8007-3A4081CAC1D2}" dt="2023-10-04T06:30:24.709" v="233"/>
        <pc:sldMkLst>
          <pc:docMk/>
          <pc:sldMk cId="1373859017" sldId="1851"/>
        </pc:sldMkLst>
        <pc:spChg chg="add del mod">
          <ac:chgData name="BAUDOUX Julien" userId="7d11db76-13c7-4dc6-aab6-a77d8622ab0d" providerId="ADAL" clId="{EAF02036-EB4C-4BD8-8007-3A4081CAC1D2}" dt="2023-10-04T06:28:55.072" v="232" actId="478"/>
          <ac:spMkLst>
            <pc:docMk/>
            <pc:sldMk cId="1373859017" sldId="1851"/>
            <ac:spMk id="3" creationId="{C46DD52F-1DBC-72C9-2CD8-EBACAA35EDC9}"/>
          </ac:spMkLst>
        </pc:spChg>
        <pc:graphicFrameChg chg="add mod">
          <ac:chgData name="BAUDOUX Julien" userId="7d11db76-13c7-4dc6-aab6-a77d8622ab0d" providerId="ADAL" clId="{EAF02036-EB4C-4BD8-8007-3A4081CAC1D2}" dt="2023-10-04T06:30:24.709" v="233"/>
          <ac:graphicFrameMkLst>
            <pc:docMk/>
            <pc:sldMk cId="1373859017" sldId="1851"/>
            <ac:graphicFrameMk id="2" creationId="{C98F9562-E2C5-2708-D45D-6AC177F3D6A5}"/>
          </ac:graphicFrameMkLst>
        </pc:graphicFrameChg>
        <pc:graphicFrameChg chg="del">
          <ac:chgData name="BAUDOUX Julien" userId="7d11db76-13c7-4dc6-aab6-a77d8622ab0d" providerId="ADAL" clId="{EAF02036-EB4C-4BD8-8007-3A4081CAC1D2}" dt="2023-10-02T13:48:48.469" v="231" actId="478"/>
          <ac:graphicFrameMkLst>
            <pc:docMk/>
            <pc:sldMk cId="1373859017" sldId="1851"/>
            <ac:graphicFrameMk id="4" creationId="{D8DD6C3B-EC77-44A8-B1C8-564F25152A1D}"/>
          </ac:graphicFrameMkLst>
        </pc:graphicFrameChg>
      </pc:sldChg>
      <pc:sldChg chg="new del">
        <pc:chgData name="BAUDOUX Julien" userId="7d11db76-13c7-4dc6-aab6-a77d8622ab0d" providerId="ADAL" clId="{EAF02036-EB4C-4BD8-8007-3A4081CAC1D2}" dt="2023-10-05T06:47:56.339" v="236" actId="47"/>
        <pc:sldMkLst>
          <pc:docMk/>
          <pc:sldMk cId="870873404" sldId="1852"/>
        </pc:sldMkLst>
      </pc:sldChg>
      <pc:sldMasterChg chg="del delSldLayout">
        <pc:chgData name="BAUDOUX Julien" userId="7d11db76-13c7-4dc6-aab6-a77d8622ab0d" providerId="ADAL" clId="{EAF02036-EB4C-4BD8-8007-3A4081CAC1D2}" dt="2023-10-02T13:16:32.537" v="8" actId="2696"/>
        <pc:sldMasterMkLst>
          <pc:docMk/>
          <pc:sldMasterMk cId="1789746758" sldId="2147483674"/>
        </pc:sldMasterMkLst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2886627039" sldId="2147483675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285638059" sldId="2147483676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494133922" sldId="2147483677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325092494" sldId="2147483678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3111036068" sldId="2147483679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819143819" sldId="2147483680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082334713" sldId="2147483681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127445859" sldId="2147483682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3279643087" sldId="2147483683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057731838" sldId="2147483684"/>
          </pc:sldLayoutMkLst>
        </pc:sldLayoutChg>
        <pc:sldLayoutChg chg="del">
          <pc:chgData name="BAUDOUX Julien" userId="7d11db76-13c7-4dc6-aab6-a77d8622ab0d" providerId="ADAL" clId="{EAF02036-EB4C-4BD8-8007-3A4081CAC1D2}" dt="2023-10-02T13:16:32.537" v="8" actId="2696"/>
          <pc:sldLayoutMkLst>
            <pc:docMk/>
            <pc:sldMasterMk cId="1789746758" sldId="2147483674"/>
            <pc:sldLayoutMk cId="1135404768" sldId="2147483685"/>
          </pc:sldLayoutMkLst>
        </pc:sldLayoutChg>
      </pc:sldMasterChg>
      <pc:sldMasterChg chg="del delSldLayout">
        <pc:chgData name="BAUDOUX Julien" userId="7d11db76-13c7-4dc6-aab6-a77d8622ab0d" providerId="ADAL" clId="{EAF02036-EB4C-4BD8-8007-3A4081CAC1D2}" dt="2023-10-02T13:10:19.398" v="4" actId="2696"/>
        <pc:sldMasterMkLst>
          <pc:docMk/>
          <pc:sldMasterMk cId="1768836635" sldId="2147483686"/>
        </pc:sldMasterMkLst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3875508700" sldId="2147483687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1105654020" sldId="2147483688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1804922554" sldId="2147483689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3837283404" sldId="2147483690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2943755205" sldId="2147483691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655166551" sldId="2147483692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1392935578" sldId="2147483693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3437908023" sldId="2147483694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1101465812" sldId="2147483695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67131389" sldId="2147483696"/>
          </pc:sldLayoutMkLst>
        </pc:sldLayoutChg>
        <pc:sldLayoutChg chg="del">
          <pc:chgData name="BAUDOUX Julien" userId="7d11db76-13c7-4dc6-aab6-a77d8622ab0d" providerId="ADAL" clId="{EAF02036-EB4C-4BD8-8007-3A4081CAC1D2}" dt="2023-10-02T13:10:19.398" v="4" actId="2696"/>
          <pc:sldLayoutMkLst>
            <pc:docMk/>
            <pc:sldMasterMk cId="1768836635" sldId="2147483686"/>
            <pc:sldLayoutMk cId="4022965559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CBFBD-7180-45F0-BF9E-10147BE3921B}" type="datetimeFigureOut">
              <a:rPr lang="fr-BE" smtClean="0"/>
              <a:t>05-10-23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057E-BABE-47D0-B24C-C00BBCF1BAC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8734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8057E-BABE-47D0-B24C-C00BBCF1BAC3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4778" y="5616698"/>
            <a:ext cx="9242217" cy="66613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823E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7641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46356" y="1509481"/>
            <a:ext cx="5159476" cy="12974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6356" y="2959510"/>
            <a:ext cx="5159476" cy="32544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3663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5999" y="1509480"/>
            <a:ext cx="5240595" cy="3219835"/>
          </a:xfrm>
        </p:spPr>
        <p:txBody>
          <a:bodyPr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BE"/>
              <a:t>Intercalaire</a:t>
            </a:r>
            <a:br>
              <a:rPr lang="fr-BE"/>
            </a:b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175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729" y="1445343"/>
            <a:ext cx="10400071" cy="14448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729" y="3067665"/>
            <a:ext cx="10400071" cy="31092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472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729" y="1455174"/>
            <a:ext cx="5860026" cy="7177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14590" y="1"/>
            <a:ext cx="4777410" cy="61353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3729" y="2359742"/>
            <a:ext cx="5860026" cy="3775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758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84905" y="2290918"/>
            <a:ext cx="4021393" cy="1248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Contact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4905" y="3755923"/>
            <a:ext cx="4611434" cy="2421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4601C-B43B-4034-A351-DABCD2753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4A3D-9E61-419C-BB1A-3B6322C0041C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82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46356" y="1509481"/>
            <a:ext cx="5159476" cy="12974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46356" y="2959510"/>
            <a:ext cx="5159476" cy="32544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4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5999" y="1509480"/>
            <a:ext cx="5240595" cy="3219835"/>
          </a:xfrm>
        </p:spPr>
        <p:txBody>
          <a:bodyPr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BE"/>
              <a:t>Intercalaire</a:t>
            </a:r>
            <a:br>
              <a:rPr lang="fr-BE"/>
            </a:b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20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729" y="1445343"/>
            <a:ext cx="10400071" cy="14448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3729" y="3067665"/>
            <a:ext cx="10400071" cy="31092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44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729" y="1455174"/>
            <a:ext cx="5860026" cy="7177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14590" y="1"/>
            <a:ext cx="4777410" cy="61353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3729" y="2359742"/>
            <a:ext cx="5860026" cy="3775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512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84905" y="2290918"/>
            <a:ext cx="4021393" cy="1248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Contact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84905" y="3755923"/>
            <a:ext cx="4611434" cy="2421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4601C-B43B-4034-A351-DABCD2753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4778" y="5616698"/>
            <a:ext cx="9242217" cy="666132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823E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aleway" pitchFamily="50" charset="0"/>
              </a:defRPr>
            </a:lvl1pPr>
          </a:lstStyle>
          <a:p>
            <a:fld id="{DDB94A3D-9E61-419C-BB1A-3B6322C0041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96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4A3D-9E61-419C-BB1A-3B6322C0041C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682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6852" y="1564661"/>
            <a:ext cx="9206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6852" y="3165987"/>
            <a:ext cx="9206948" cy="301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48052" y="6356350"/>
            <a:ext cx="450569" cy="372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4A3D-9E61-419C-BB1A-3B6322C0041C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6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8F5796"/>
          </a:solidFill>
          <a:latin typeface="Raleway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6852" y="1564661"/>
            <a:ext cx="9206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6852" y="3165987"/>
            <a:ext cx="9206948" cy="301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748052" y="6356350"/>
            <a:ext cx="450569" cy="372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4A3D-9E61-419C-BB1A-3B6322C0041C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1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8F5796"/>
          </a:solidFill>
          <a:latin typeface="Raleway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lisol.be/" TargetMode="External"/><Relationship Id="rId3" Type="http://schemas.openxmlformats.org/officeDocument/2006/relationships/hyperlink" Target="http://www.corenove.be/" TargetMode="External"/><Relationship Id="rId7" Type="http://schemas.openxmlformats.org/officeDocument/2006/relationships/hyperlink" Target="mailto:info@charlisol.be" TargetMode="External"/><Relationship Id="rId12" Type="http://schemas.openxmlformats.org/officeDocument/2006/relationships/hyperlink" Target="http://www.polehabitat.be/" TargetMode="External"/><Relationship Id="rId2" Type="http://schemas.openxmlformats.org/officeDocument/2006/relationships/hyperlink" Target="mailto:info@corenove.b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wapisol@ipalle.be" TargetMode="External"/><Relationship Id="rId11" Type="http://schemas.openxmlformats.org/officeDocument/2006/relationships/hyperlink" Target="mailto:Info@polehabitat.be" TargetMode="External"/><Relationship Id="rId5" Type="http://schemas.openxmlformats.org/officeDocument/2006/relationships/hyperlink" Target="http://www.enhestia.be/" TargetMode="External"/><Relationship Id="rId10" Type="http://schemas.openxmlformats.org/officeDocument/2006/relationships/hyperlink" Target="http://www.liegeenergie.be/" TargetMode="External"/><Relationship Id="rId4" Type="http://schemas.openxmlformats.org/officeDocument/2006/relationships/hyperlink" Target="https://www.ringover.me/EU_X6ZHcdbCcDWg7g" TargetMode="External"/><Relationship Id="rId9" Type="http://schemas.openxmlformats.org/officeDocument/2006/relationships/hyperlink" Target="mailto:Info@liegeenergie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v.wikipedia.org/wiki/Fil:Durchschlag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s://www.flickr.com/photos/dalbera/509644655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87AB9B8-2C86-4E6E-9926-B757966B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4" y="6095326"/>
            <a:ext cx="1077286" cy="6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roupe de personnes communicant autour d’une table">
            <a:extLst>
              <a:ext uri="{FF2B5EF4-FFF2-40B4-BE49-F238E27FC236}">
                <a16:creationId xmlns:a16="http://schemas.microsoft.com/office/drawing/2014/main" id="{DD8F4FE3-CAA1-4559-9D0D-EEA1DB36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174"/>
            <a:ext cx="12192000" cy="764285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1C1EE4-9738-40AB-8491-5DEC4786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07" y="1656308"/>
            <a:ext cx="7146663" cy="589935"/>
          </a:xfrm>
        </p:spPr>
        <p:txBody>
          <a:bodyPr/>
          <a:lstStyle/>
          <a:p>
            <a:r>
              <a:rPr lang="fr-BE" dirty="0"/>
              <a:t>Les plateformes disposent (médiane):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93BD8F0-700F-489A-8AF7-375BAEA8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7" y="-39209"/>
            <a:ext cx="11436626" cy="1017499"/>
          </a:xfrm>
        </p:spPr>
        <p:txBody>
          <a:bodyPr/>
          <a:lstStyle/>
          <a:p>
            <a:r>
              <a:rPr lang="fr-BE" sz="3200" dirty="0"/>
              <a:t>Structures mises en place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E38FAC-B7FB-4587-AC4B-3E4C6AB73C6A}"/>
              </a:ext>
            </a:extLst>
          </p:cNvPr>
          <p:cNvSpPr txBox="1"/>
          <p:nvPr/>
        </p:nvSpPr>
        <p:spPr>
          <a:xfrm>
            <a:off x="1162448" y="2380254"/>
            <a:ext cx="96413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Raleway" pitchFamily="2" charset="0"/>
              </a:rPr>
              <a:t>D’un budget de 665.745 euros  pour 3 ans </a:t>
            </a:r>
          </a:p>
          <a:p>
            <a:r>
              <a:rPr lang="fr-BE" dirty="0">
                <a:latin typeface="Raleway" pitchFamily="2" charset="0"/>
              </a:rPr>
              <a:t>     (frais de personnel (essentiellement), de fonctionnement , d’équipement ou de sous-traitance)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Raleway" pitchFamily="2" charset="0"/>
              </a:rPr>
              <a:t>D’un territoire couvrant 166.595 habitants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>
                <a:latin typeface="Raleway" pitchFamily="2" charset="0"/>
              </a:rPr>
              <a:t>D’une équipe composée de 4 membres (3 ETP en moyenne)</a:t>
            </a:r>
          </a:p>
          <a:p>
            <a:r>
              <a:rPr lang="fr-BE" dirty="0">
                <a:latin typeface="Raleway" pitchFamily="2" charset="0"/>
              </a:rPr>
              <a:t>   - auditeur, architecte, ingénieur, chargé de communication, gestionnaire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>
              <a:latin typeface="Raleway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38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id="{C98F9562-E2C5-2708-D45D-6AC177F3D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457160"/>
              </p:ext>
            </p:extLst>
          </p:nvPr>
        </p:nvGraphicFramePr>
        <p:xfrm>
          <a:off x="204951" y="236483"/>
          <a:ext cx="11713779" cy="5817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380">
                  <a:extLst>
                    <a:ext uri="{9D8B030D-6E8A-4147-A177-3AD203B41FA5}">
                      <a16:colId xmlns:a16="http://schemas.microsoft.com/office/drawing/2014/main" val="1845019353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3062116569"/>
                    </a:ext>
                  </a:extLst>
                </a:gridCol>
                <a:gridCol w="3433698">
                  <a:extLst>
                    <a:ext uri="{9D8B030D-6E8A-4147-A177-3AD203B41FA5}">
                      <a16:colId xmlns:a16="http://schemas.microsoft.com/office/drawing/2014/main" val="953052140"/>
                    </a:ext>
                  </a:extLst>
                </a:gridCol>
                <a:gridCol w="1154067">
                  <a:extLst>
                    <a:ext uri="{9D8B030D-6E8A-4147-A177-3AD203B41FA5}">
                      <a16:colId xmlns:a16="http://schemas.microsoft.com/office/drawing/2014/main" val="481831486"/>
                    </a:ext>
                  </a:extLst>
                </a:gridCol>
                <a:gridCol w="1970690">
                  <a:extLst>
                    <a:ext uri="{9D8B030D-6E8A-4147-A177-3AD203B41FA5}">
                      <a16:colId xmlns:a16="http://schemas.microsoft.com/office/drawing/2014/main" val="628910583"/>
                    </a:ext>
                  </a:extLst>
                </a:gridCol>
                <a:gridCol w="1860330">
                  <a:extLst>
                    <a:ext uri="{9D8B030D-6E8A-4147-A177-3AD203B41FA5}">
                      <a16:colId xmlns:a16="http://schemas.microsoft.com/office/drawing/2014/main" val="406377224"/>
                    </a:ext>
                  </a:extLst>
                </a:gridCol>
              </a:tblGrid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Plateforme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 personne de contact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Adresse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Téléphone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mail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site web</a:t>
                      </a:r>
                      <a:endParaRPr lang="fr-B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rgbClr val="8F57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59045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Corenove SCRL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Jonathan </a:t>
                      </a:r>
                      <a:r>
                        <a:rPr lang="fr-BE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Plön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Rue </a:t>
                      </a:r>
                      <a:r>
                        <a:rPr lang="fr-BE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Phocas</a:t>
                      </a:r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Lejeune, 25/1 5032 Les </a:t>
                      </a:r>
                      <a:r>
                        <a:rPr lang="fr-BE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Isnes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0492/40.64.44</a:t>
                      </a:r>
                      <a:endParaRPr lang="fr-BE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info@corenove.be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>
                          <a:effectLst/>
                          <a:hlinkClick r:id="rId3"/>
                        </a:rPr>
                        <a:t>www.corenove.be</a:t>
                      </a:r>
                      <a:endParaRPr lang="fr-BE" sz="1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1868635623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En'Hestia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Yvain </a:t>
                      </a:r>
                      <a:r>
                        <a:rPr lang="fr-BE" sz="1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Stiennon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Rue Saucin,70  5032 Les </a:t>
                      </a:r>
                      <a:r>
                        <a:rPr lang="fr-BE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Isnes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BE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081/28.03.88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info@enhestia.be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>
                          <a:effectLst/>
                          <a:hlinkClick r:id="rId5"/>
                        </a:rPr>
                        <a:t>www.enhestia.be</a:t>
                      </a:r>
                      <a:endParaRPr lang="fr-BE" sz="1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1495571495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Wap'isol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Hélène Bossut</a:t>
                      </a:r>
                      <a:endParaRPr lang="fr-BE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Chemin de l'eau Vivce,1 7503 </a:t>
                      </a:r>
                      <a:r>
                        <a:rPr lang="fr-BE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Froyennes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069/88.80.50</a:t>
                      </a:r>
                      <a:endParaRPr lang="fr-B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wapisol@ipalle.be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www.ipalle.be/wapisol</a:t>
                      </a:r>
                      <a:endParaRPr lang="fr-BE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402881795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Charl’isol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Bd Joseph II, 64  6000 CHARLEROI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071/207160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info@charlisol.be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effectLst/>
                          <a:hlinkClick r:id="rId8"/>
                        </a:rPr>
                        <a:t>www.charlisol.be</a:t>
                      </a:r>
                      <a:endParaRPr lang="fr-BE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3297098605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Liège énergie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Gün Gedik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Rue Léopold,37  4000 Liège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04/221.56.40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Info@liegeenergie.be 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effectLst/>
                          <a:hlinkClick r:id="rId10"/>
                        </a:rPr>
                        <a:t>www.liegeenergie.be</a:t>
                      </a:r>
                      <a:endParaRPr lang="fr-BE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173219104"/>
                  </a:ext>
                </a:extLst>
              </a:tr>
              <a:tr h="8310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Pôle habitat énergie/Seraing</a:t>
                      </a:r>
                      <a:endParaRPr lang="fr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Framba Gwendoline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</a:rPr>
                        <a:t>Rue Cockerill 158, 4100 Seraing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>
                          <a:effectLst/>
                        </a:rPr>
                        <a:t>04/330 85 13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Info@polehabitat.be</a:t>
                      </a:r>
                      <a:endParaRPr lang="fr-BE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sng" strike="noStrike" dirty="0">
                          <a:effectLst/>
                          <a:hlinkClick r:id="rId12"/>
                        </a:rPr>
                        <a:t>www.polehabitat.be</a:t>
                      </a:r>
                      <a:endParaRPr lang="fr-BE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6" marR="8976" marT="8976" marB="0" anchor="ctr"/>
                </a:tc>
                <a:extLst>
                  <a:ext uri="{0D108BD9-81ED-4DB2-BD59-A6C34878D82A}">
                    <a16:rowId xmlns:a16="http://schemas.microsoft.com/office/drawing/2014/main" val="148152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5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7360199B-F9A0-49F1-8055-6A4EC38E0906}"/>
              </a:ext>
            </a:extLst>
          </p:cNvPr>
          <p:cNvSpPr txBox="1"/>
          <p:nvPr/>
        </p:nvSpPr>
        <p:spPr>
          <a:xfrm>
            <a:off x="1963250" y="162045"/>
            <a:ext cx="3287211" cy="3159383"/>
          </a:xfrm>
          <a:prstGeom prst="flowChartConnector">
            <a:avLst/>
          </a:prstGeom>
          <a:blipFill dpi="0" rotWithShape="1">
            <a:blip r:embed="rId3" cstate="print">
              <a:alphaModFix amt="1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 &gt; Objectifs ambitieux de diminution Gaz à effet de serre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Pacte vert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Directive 2018/844 du 30 mai 2018 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stratégie de transition énergétique à long terme (horizon 2050) des bâtiments: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3564DF-62C9-4B7B-9C14-81EDB4B2BEF8}"/>
              </a:ext>
            </a:extLst>
          </p:cNvPr>
          <p:cNvSpPr txBox="1"/>
          <p:nvPr/>
        </p:nvSpPr>
        <p:spPr>
          <a:xfrm>
            <a:off x="5250461" y="269617"/>
            <a:ext cx="3190527" cy="3159383"/>
          </a:xfrm>
          <a:prstGeom prst="flowChartConnector">
            <a:avLst/>
          </a:prstGeom>
          <a:blipFill dpi="0" rotWithShape="1">
            <a:blip r:embed="rId5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Déclaration de politique wallonne ambitieuse: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tteindre la neutralité carbone de l’ensemble du bâti en 2050, avec un objectif intermédiaire 2030 d’ampleur inédite nécessitant d’atteindre un taux de rénovation de 3% par an(125 logements/jour)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9F09DE-5B4B-4656-939D-2405D8FD6205}"/>
              </a:ext>
            </a:extLst>
          </p:cNvPr>
          <p:cNvSpPr txBox="1"/>
          <p:nvPr/>
        </p:nvSpPr>
        <p:spPr>
          <a:xfrm>
            <a:off x="8440987" y="269616"/>
            <a:ext cx="3361345" cy="3159383"/>
          </a:xfrm>
          <a:prstGeom prst="flowChartConnector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Stratégie de rénovation énergétique à long terme du bâtiment a été élaborée en 2014, mise à jour en 2020                       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outils clés: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-Feuille de route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-Passeport bâtiment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-Guichet unique</a:t>
            </a: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D65E69-C653-43CD-A2FB-638D079B5E2D}"/>
              </a:ext>
            </a:extLst>
          </p:cNvPr>
          <p:cNvSpPr txBox="1"/>
          <p:nvPr/>
        </p:nvSpPr>
        <p:spPr>
          <a:xfrm>
            <a:off x="6777955" y="3078259"/>
            <a:ext cx="3361345" cy="3159383"/>
          </a:xfrm>
          <a:prstGeom prst="flowChartConnector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Augmenter la demande de rénovation énergétique. (parc de bâtiments existants composé à 75% de logements privés)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Lever les freins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Développer une offre de  qualité en rénovation.</a:t>
            </a:r>
          </a:p>
        </p:txBody>
      </p:sp>
      <p:sp>
        <p:nvSpPr>
          <p:cNvPr id="24" name="Flèche : courbe vers la droite 23">
            <a:extLst>
              <a:ext uri="{FF2B5EF4-FFF2-40B4-BE49-F238E27FC236}">
                <a16:creationId xmlns:a16="http://schemas.microsoft.com/office/drawing/2014/main" id="{B2E58930-FE82-403C-89AD-77FA44F3A066}"/>
              </a:ext>
            </a:extLst>
          </p:cNvPr>
          <p:cNvSpPr/>
          <p:nvPr/>
        </p:nvSpPr>
        <p:spPr>
          <a:xfrm rot="15614959" flipH="1">
            <a:off x="8144920" y="288013"/>
            <a:ext cx="592135" cy="1168289"/>
          </a:xfrm>
          <a:prstGeom prst="curved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5860E3E3-068D-4EDA-8AB1-2DA93CDC878A}"/>
              </a:ext>
            </a:extLst>
          </p:cNvPr>
          <p:cNvSpPr/>
          <p:nvPr/>
        </p:nvSpPr>
        <p:spPr>
          <a:xfrm rot="2886588" flipH="1">
            <a:off x="9429040" y="3232482"/>
            <a:ext cx="592135" cy="1168289"/>
          </a:xfrm>
          <a:prstGeom prst="curved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640FA19D-F7A2-404F-A761-5A71A52C339B}"/>
              </a:ext>
            </a:extLst>
          </p:cNvPr>
          <p:cNvSpPr/>
          <p:nvPr/>
        </p:nvSpPr>
        <p:spPr>
          <a:xfrm rot="15614959" flipH="1">
            <a:off x="4877299" y="288013"/>
            <a:ext cx="592135" cy="1168289"/>
          </a:xfrm>
          <a:prstGeom prst="curved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èche : courbe vers la droite 27">
            <a:extLst>
              <a:ext uri="{FF2B5EF4-FFF2-40B4-BE49-F238E27FC236}">
                <a16:creationId xmlns:a16="http://schemas.microsoft.com/office/drawing/2014/main" id="{22DF1EE9-6A4B-418B-A4BB-3E4E4C3BB13F}"/>
              </a:ext>
            </a:extLst>
          </p:cNvPr>
          <p:cNvSpPr/>
          <p:nvPr/>
        </p:nvSpPr>
        <p:spPr>
          <a:xfrm rot="4985334" flipH="1">
            <a:off x="6415458" y="4469809"/>
            <a:ext cx="592135" cy="1168289"/>
          </a:xfrm>
          <a:prstGeom prst="curvedRight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A514F04-0126-45C0-8D32-FBA98A7DC065}"/>
              </a:ext>
            </a:extLst>
          </p:cNvPr>
          <p:cNvSpPr txBox="1"/>
          <p:nvPr/>
        </p:nvSpPr>
        <p:spPr>
          <a:xfrm>
            <a:off x="3552149" y="3027986"/>
            <a:ext cx="3287211" cy="3202662"/>
          </a:xfrm>
          <a:prstGeom prst="flowChartConnector">
            <a:avLst/>
          </a:prstGeom>
          <a:noFill/>
          <a:ln w="38100">
            <a:solidFill>
              <a:srgbClr val="823E9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Plateforme Locale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rénovation énergétique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4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146DCFE8-3983-A51C-9D3F-65349E2B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3" y="747177"/>
            <a:ext cx="9867927" cy="43187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51BF2C-9C2A-1654-6761-F92AEB8B16E1}"/>
              </a:ext>
            </a:extLst>
          </p:cNvPr>
          <p:cNvSpPr txBox="1"/>
          <p:nvPr/>
        </p:nvSpPr>
        <p:spPr>
          <a:xfrm>
            <a:off x="161596" y="154320"/>
            <a:ext cx="83856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Ambitions Reno+ &gt; SIARE de niveau 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19C0E8-47FC-63D1-902A-ECD37DAB96A7}"/>
              </a:ext>
            </a:extLst>
          </p:cNvPr>
          <p:cNvSpPr txBox="1"/>
          <p:nvPr/>
        </p:nvSpPr>
        <p:spPr>
          <a:xfrm>
            <a:off x="281324" y="5150930"/>
            <a:ext cx="11629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Chacun de ces OSS est le complémentaire des deux autres. L’ensemble forme un tout cohérent qui peut répondre aux différents besoins des candidats à la rénovation. </a:t>
            </a:r>
            <a:endParaRPr lang="fr-BE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8D8FA-E573-4946-BB88-7882C5A6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-198784"/>
            <a:ext cx="12122731" cy="729569"/>
          </a:xfrm>
        </p:spPr>
        <p:txBody>
          <a:bodyPr>
            <a:normAutofit fontScale="90000"/>
          </a:bodyPr>
          <a:lstStyle/>
          <a:p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r>
              <a:rPr lang="fr-BE" sz="3600" dirty="0"/>
              <a:t>Projet plateformes locales de rénovation énergétique</a:t>
            </a: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br>
              <a:rPr lang="fr-BE" sz="3600" dirty="0"/>
            </a:b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826669-4EE5-45D6-9A16-32326B3EFE83}"/>
              </a:ext>
            </a:extLst>
          </p:cNvPr>
          <p:cNvSpPr txBox="1"/>
          <p:nvPr/>
        </p:nvSpPr>
        <p:spPr>
          <a:xfrm>
            <a:off x="402518" y="2929733"/>
            <a:ext cx="5234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En chiffres:</a:t>
            </a:r>
          </a:p>
          <a:p>
            <a:endParaRPr lang="fr-BE" b="1" dirty="0">
              <a:solidFill>
                <a:schemeClr val="bg2">
                  <a:lumMod val="25000"/>
                </a:schemeClr>
              </a:solidFill>
              <a:latin typeface="Raleway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6 plateformes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Subside total de </a:t>
            </a:r>
            <a:r>
              <a:rPr lang="fr-BE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</a:rPr>
              <a:t> 2.931.965 €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Début: janvier 2022 &gt; fin: décembre 2024</a:t>
            </a:r>
            <a:endParaRPr lang="fr-BE" b="1" dirty="0">
              <a:solidFill>
                <a:schemeClr val="bg2">
                  <a:lumMod val="2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47 communes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+ de 1.030.000 habitants concernés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>
                    <a:lumMod val="2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</a:rPr>
              <a:t>28% (+-) de la population wallonne</a:t>
            </a:r>
            <a:endParaRPr lang="fr-BE" b="1" dirty="0">
              <a:solidFill>
                <a:schemeClr val="bg2">
                  <a:lumMod val="2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</a:endParaRPr>
          </a:p>
          <a:p>
            <a:endParaRPr lang="fr-BE" dirty="0"/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7260F34E-330F-401E-B671-FE4D5749E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84" y="960896"/>
            <a:ext cx="9371924" cy="60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D0BA5-4A05-99D0-6912-0273EF4D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7" y="1389471"/>
            <a:ext cx="11908716" cy="4667083"/>
          </a:xfrm>
        </p:spPr>
        <p:txBody>
          <a:bodyPr>
            <a:normAutofit lnSpcReduction="10000"/>
          </a:bodyPr>
          <a:lstStyle/>
          <a:p>
            <a:r>
              <a:rPr lang="fr-BE" b="1" dirty="0" err="1">
                <a:solidFill>
                  <a:srgbClr val="8F5796"/>
                </a:solidFill>
              </a:rPr>
              <a:t>Wap’isol</a:t>
            </a:r>
            <a:r>
              <a:rPr lang="fr-BE" dirty="0"/>
              <a:t> : 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Antoing/Beaumont/Beloeil/Bernissart/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Brugelette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Brunehaut/Celles/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Chievre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CominesWarneton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/Ellezelles/Enghien/Estaimpuis 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Flobecq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Frasnes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lez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Anvaing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Froidchapelle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/Lessines/Leuze en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Hainau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/Lobbes/Mont de l’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Enclus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/Momignies/Pecq/Peruwelz/Rumes/Silly/Sivry rance/Thuin/Tournai/Chimay/</a:t>
            </a:r>
          </a:p>
          <a:p>
            <a:r>
              <a:rPr lang="fr-BE" b="1" dirty="0" err="1">
                <a:solidFill>
                  <a:srgbClr val="8F5796"/>
                </a:solidFill>
                <a:latin typeface="Calibri" panose="020F0502020204030204" pitchFamily="34" charset="0"/>
              </a:rPr>
              <a:t>Charl’isol</a:t>
            </a: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</a:rPr>
              <a:t> : Charleroi</a:t>
            </a:r>
          </a:p>
          <a:p>
            <a:r>
              <a:rPr lang="fr-BE" b="1" dirty="0">
                <a:solidFill>
                  <a:srgbClr val="8F5796"/>
                </a:solidFill>
                <a:latin typeface="Calibri" panose="020F0502020204030204" pitchFamily="34" charset="0"/>
              </a:rPr>
              <a:t>Liège énergie </a:t>
            </a: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</a:rPr>
              <a:t>: Liège</a:t>
            </a:r>
          </a:p>
          <a:p>
            <a:r>
              <a:rPr lang="fr-BE" b="1" dirty="0">
                <a:solidFill>
                  <a:srgbClr val="8F5796"/>
                </a:solidFill>
                <a:latin typeface="Calibri" panose="020F0502020204030204" pitchFamily="34" charset="0"/>
              </a:rPr>
              <a:t>En’Hestia</a:t>
            </a: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</a:rPr>
              <a:t> : Namur/Gembloux/Court-Saint-Etienne</a:t>
            </a:r>
          </a:p>
          <a:p>
            <a:r>
              <a:rPr lang="fr-BE" b="1" dirty="0">
                <a:solidFill>
                  <a:srgbClr val="8F5796"/>
                </a:solidFill>
                <a:latin typeface="Calibri" panose="020F0502020204030204" pitchFamily="34" charset="0"/>
              </a:rPr>
              <a:t>Pôle Habitat Seraing</a:t>
            </a: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</a:rPr>
              <a:t>: Seraing/Flémalle</a:t>
            </a:r>
          </a:p>
          <a:p>
            <a:r>
              <a:rPr lang="fr-BE" b="1" dirty="0" err="1">
                <a:solidFill>
                  <a:srgbClr val="8F5796"/>
                </a:solidFill>
                <a:latin typeface="Calibri" panose="020F0502020204030204" pitchFamily="34" charset="0"/>
              </a:rPr>
              <a:t>Corenove</a:t>
            </a:r>
            <a:r>
              <a:rPr lang="fr-BE" dirty="0" err="1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Anhée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/Dinant/Floreffe/Hastière/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Houyet</a:t>
            </a:r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/Onhaye/Profondeville/Yvoir/Walhain/Chastre/Mont-Saint-Guibert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976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73752B95-5263-45A9-963D-DF94CE52B689}"/>
              </a:ext>
            </a:extLst>
          </p:cNvPr>
          <p:cNvSpPr/>
          <p:nvPr/>
        </p:nvSpPr>
        <p:spPr>
          <a:xfrm rot="19965791">
            <a:off x="4287572" y="2743509"/>
            <a:ext cx="633926" cy="1084031"/>
          </a:xfrm>
          <a:prstGeom prst="curved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ACF60F-1CAA-440E-9525-F11A63766C92}"/>
              </a:ext>
            </a:extLst>
          </p:cNvPr>
          <p:cNvSpPr txBox="1"/>
          <p:nvPr/>
        </p:nvSpPr>
        <p:spPr>
          <a:xfrm>
            <a:off x="1921337" y="3208289"/>
            <a:ext cx="65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44A507F8-9B12-4650-B743-2A9C01A0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67" y="8205"/>
            <a:ext cx="9170503" cy="797329"/>
          </a:xfrm>
        </p:spPr>
        <p:txBody>
          <a:bodyPr>
            <a:normAutofit/>
          </a:bodyPr>
          <a:lstStyle/>
          <a:p>
            <a:r>
              <a:rPr lang="fr-BE" sz="3200" dirty="0"/>
              <a:t>Modèle d’accompagnement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2018605-08BE-49A8-A1B8-51A4504D5231}"/>
              </a:ext>
            </a:extLst>
          </p:cNvPr>
          <p:cNvSpPr/>
          <p:nvPr/>
        </p:nvSpPr>
        <p:spPr>
          <a:xfrm>
            <a:off x="335312" y="1942981"/>
            <a:ext cx="3634637" cy="3526425"/>
          </a:xfrm>
          <a:prstGeom prst="ellipse">
            <a:avLst/>
          </a:prstGeom>
          <a:solidFill>
            <a:srgbClr val="8F5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 les profils de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propriétaires privés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758A0-7F59-4196-AC93-C3D3D648EC72}"/>
              </a:ext>
            </a:extLst>
          </p:cNvPr>
          <p:cNvSpPr/>
          <p:nvPr/>
        </p:nvSpPr>
        <p:spPr>
          <a:xfrm>
            <a:off x="252413" y="1759226"/>
            <a:ext cx="3851595" cy="35966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Sensibilisation et mobilisation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42823C-AAC6-4340-923F-48C9E1BA6EB1}"/>
              </a:ext>
            </a:extLst>
          </p:cNvPr>
          <p:cNvSpPr/>
          <p:nvPr/>
        </p:nvSpPr>
        <p:spPr>
          <a:xfrm>
            <a:off x="932734" y="1954930"/>
            <a:ext cx="2490952" cy="250671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D21689B-2847-4153-93E4-95B6FA9CBC4A}"/>
              </a:ext>
            </a:extLst>
          </p:cNvPr>
          <p:cNvSpPr/>
          <p:nvPr/>
        </p:nvSpPr>
        <p:spPr>
          <a:xfrm>
            <a:off x="3993301" y="3744098"/>
            <a:ext cx="1238491" cy="709946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89518BF-25F1-4F44-A3A2-F1AF84D1F0F0}"/>
              </a:ext>
            </a:extLst>
          </p:cNvPr>
          <p:cNvSpPr/>
          <p:nvPr/>
        </p:nvSpPr>
        <p:spPr>
          <a:xfrm>
            <a:off x="5432315" y="2026258"/>
            <a:ext cx="3595425" cy="3482005"/>
          </a:xfrm>
          <a:prstGeom prst="ellipse">
            <a:avLst/>
          </a:prstGeom>
          <a:blipFill dpi="0"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6350" ty="482600" sx="90000" sy="9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692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914998-26C6-4243-AF76-1C98D893458E}"/>
              </a:ext>
            </a:extLst>
          </p:cNvPr>
          <p:cNvSpPr/>
          <p:nvPr/>
        </p:nvSpPr>
        <p:spPr>
          <a:xfrm>
            <a:off x="5263149" y="1829462"/>
            <a:ext cx="3950425" cy="3803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Plateformes locales de rénovation énergétique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619052F-E589-4D3E-A0A7-47742CF3EF16}"/>
              </a:ext>
            </a:extLst>
          </p:cNvPr>
          <p:cNvSpPr/>
          <p:nvPr/>
        </p:nvSpPr>
        <p:spPr>
          <a:xfrm>
            <a:off x="9324657" y="3743613"/>
            <a:ext cx="1238491" cy="709946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768F2-A1FB-4C22-8265-F7E2D867D286}"/>
              </a:ext>
            </a:extLst>
          </p:cNvPr>
          <p:cNvSpPr/>
          <p:nvPr/>
        </p:nvSpPr>
        <p:spPr>
          <a:xfrm>
            <a:off x="10619418" y="2881221"/>
            <a:ext cx="1497808" cy="2334108"/>
          </a:xfrm>
          <a:prstGeom prst="rect">
            <a:avLst/>
          </a:prstGeom>
          <a:noFill/>
          <a:ln>
            <a:solidFill>
              <a:srgbClr val="8F579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Accompagnement à la carte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Plusieurs parcours possibles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43CB4C-6AA3-4112-B6D0-E2ACA90DC084}"/>
              </a:ext>
            </a:extLst>
          </p:cNvPr>
          <p:cNvSpPr/>
          <p:nvPr/>
        </p:nvSpPr>
        <p:spPr>
          <a:xfrm>
            <a:off x="4574739" y="5413119"/>
            <a:ext cx="1459063" cy="1415623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2700" ty="5715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BC1400-3525-45B3-A568-C5FCB3EB78B8}"/>
              </a:ext>
            </a:extLst>
          </p:cNvPr>
          <p:cNvSpPr/>
          <p:nvPr/>
        </p:nvSpPr>
        <p:spPr>
          <a:xfrm>
            <a:off x="8221045" y="5336667"/>
            <a:ext cx="1459063" cy="1415623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tile tx="-19050" ty="762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èche : courbe vers la droite 22">
            <a:extLst>
              <a:ext uri="{FF2B5EF4-FFF2-40B4-BE49-F238E27FC236}">
                <a16:creationId xmlns:a16="http://schemas.microsoft.com/office/drawing/2014/main" id="{623441E8-54B7-4BF7-94C4-41609B585609}"/>
              </a:ext>
            </a:extLst>
          </p:cNvPr>
          <p:cNvSpPr/>
          <p:nvPr/>
        </p:nvSpPr>
        <p:spPr>
          <a:xfrm rot="12624417">
            <a:off x="7899946" y="4373351"/>
            <a:ext cx="773600" cy="1158279"/>
          </a:xfrm>
          <a:prstGeom prst="curved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E6404-E21A-4A4F-8561-20E45D34029E}"/>
              </a:ext>
            </a:extLst>
          </p:cNvPr>
          <p:cNvSpPr/>
          <p:nvPr/>
        </p:nvSpPr>
        <p:spPr>
          <a:xfrm rot="4421746">
            <a:off x="8114867" y="5185834"/>
            <a:ext cx="1645506" cy="1731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Passoires énergétiques F et 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D0BE1E-B9C7-43EF-BAEF-1FA5D9203151}"/>
              </a:ext>
            </a:extLst>
          </p:cNvPr>
          <p:cNvSpPr/>
          <p:nvPr/>
        </p:nvSpPr>
        <p:spPr>
          <a:xfrm rot="18372371">
            <a:off x="4462343" y="5261963"/>
            <a:ext cx="1645506" cy="1731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Ménages en difficulté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E4BC0B1-5EE0-4A30-96CB-900F3AE10FA7}"/>
              </a:ext>
            </a:extLst>
          </p:cNvPr>
          <p:cNvSpPr/>
          <p:nvPr/>
        </p:nvSpPr>
        <p:spPr>
          <a:xfrm>
            <a:off x="9056501" y="1235169"/>
            <a:ext cx="1459063" cy="1415623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869950" ty="-133350" sx="70000" sy="7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B6FC49-E218-4830-AA83-2BBFFE5219DC}"/>
              </a:ext>
            </a:extLst>
          </p:cNvPr>
          <p:cNvSpPr/>
          <p:nvPr/>
        </p:nvSpPr>
        <p:spPr>
          <a:xfrm rot="4421746">
            <a:off x="8963278" y="1090969"/>
            <a:ext cx="1645506" cy="1731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Mobilisation de professionnels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6760585-61EA-49DE-9E08-459683F22C90}"/>
              </a:ext>
            </a:extLst>
          </p:cNvPr>
          <p:cNvSpPr/>
          <p:nvPr/>
        </p:nvSpPr>
        <p:spPr>
          <a:xfrm>
            <a:off x="4300624" y="1168097"/>
            <a:ext cx="1440608" cy="139771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tile tx="-679450" ty="-6350" sx="70000" sy="7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6160B6-B1AF-4307-BA29-A18EB5F8B931}"/>
              </a:ext>
            </a:extLst>
          </p:cNvPr>
          <p:cNvSpPr/>
          <p:nvPr/>
        </p:nvSpPr>
        <p:spPr>
          <a:xfrm rot="19510143">
            <a:off x="4203875" y="1065678"/>
            <a:ext cx="1651880" cy="17317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Solutions de massification</a:t>
            </a:r>
          </a:p>
        </p:txBody>
      </p:sp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DD4A0FEC-811E-4CA5-A984-93FB188CA112}"/>
              </a:ext>
            </a:extLst>
          </p:cNvPr>
          <p:cNvSpPr/>
          <p:nvPr/>
        </p:nvSpPr>
        <p:spPr>
          <a:xfrm rot="20167280" flipH="1">
            <a:off x="4456338" y="2134572"/>
            <a:ext cx="986010" cy="599898"/>
          </a:xfrm>
          <a:prstGeom prst="cloudCallout">
            <a:avLst>
              <a:gd name="adj1" fmla="val -36853"/>
              <a:gd name="adj2" fmla="val 123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èche : courbe vers la droite 28">
            <a:extLst>
              <a:ext uri="{FF2B5EF4-FFF2-40B4-BE49-F238E27FC236}">
                <a16:creationId xmlns:a16="http://schemas.microsoft.com/office/drawing/2014/main" id="{2186CFCF-5B1B-4A5B-AC94-A8D01F1D19BB}"/>
              </a:ext>
            </a:extLst>
          </p:cNvPr>
          <p:cNvSpPr/>
          <p:nvPr/>
        </p:nvSpPr>
        <p:spPr>
          <a:xfrm rot="19208704">
            <a:off x="5916741" y="4821780"/>
            <a:ext cx="773600" cy="1158279"/>
          </a:xfrm>
          <a:prstGeom prst="curved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4BB4328-9F92-4559-8C28-7A1D5B7D8CE3}"/>
              </a:ext>
            </a:extLst>
          </p:cNvPr>
          <p:cNvSpPr/>
          <p:nvPr/>
        </p:nvSpPr>
        <p:spPr>
          <a:xfrm>
            <a:off x="9999642" y="39141"/>
            <a:ext cx="969935" cy="88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5374B6B-8A52-4F57-949C-18B6FE01299D}"/>
              </a:ext>
            </a:extLst>
          </p:cNvPr>
          <p:cNvSpPr/>
          <p:nvPr/>
        </p:nvSpPr>
        <p:spPr>
          <a:xfrm>
            <a:off x="10649586" y="496295"/>
            <a:ext cx="951831" cy="88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Assurances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A02005F-5233-4292-BE46-C9ECCDC23773}"/>
              </a:ext>
            </a:extLst>
          </p:cNvPr>
          <p:cNvSpPr/>
          <p:nvPr/>
        </p:nvSpPr>
        <p:spPr>
          <a:xfrm>
            <a:off x="11064086" y="1146000"/>
            <a:ext cx="951831" cy="883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Dispositions légales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441C8B2-0BFB-49C8-A23C-13EA90CD164E}"/>
              </a:ext>
            </a:extLst>
          </p:cNvPr>
          <p:cNvSpPr/>
          <p:nvPr/>
        </p:nvSpPr>
        <p:spPr>
          <a:xfrm>
            <a:off x="11027530" y="1933855"/>
            <a:ext cx="988387" cy="947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srgbClr val="823E91"/>
                </a:solidFill>
                <a:latin typeface="Calibri" panose="020F0502020204030204"/>
              </a:rPr>
              <a:t>F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823E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ormations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17248FD-8FC4-4159-B62F-5D66D56314FC}"/>
              </a:ext>
            </a:extLst>
          </p:cNvPr>
          <p:cNvCxnSpPr>
            <a:cxnSpLocks/>
          </p:cNvCxnSpPr>
          <p:nvPr/>
        </p:nvCxnSpPr>
        <p:spPr>
          <a:xfrm flipV="1">
            <a:off x="10059630" y="910172"/>
            <a:ext cx="175456" cy="345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6744722-E3DE-4E85-A7DC-F609E4115923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10301889" y="1250328"/>
            <a:ext cx="451957" cy="19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6101D61-513B-42D9-8AAA-8925B0DE0349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10490605" y="1587772"/>
            <a:ext cx="573481" cy="214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B9B43C9-26C4-41B1-B963-2EF11E6FD958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10498769" y="2158978"/>
            <a:ext cx="528761" cy="248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FD2C1C19-BB8A-4673-A7EC-8782FC5B8E1B}"/>
              </a:ext>
            </a:extLst>
          </p:cNvPr>
          <p:cNvSpPr/>
          <p:nvPr/>
        </p:nvSpPr>
        <p:spPr>
          <a:xfrm>
            <a:off x="11135299" y="37407"/>
            <a:ext cx="988387" cy="9473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srgbClr val="823E91"/>
                </a:solidFill>
                <a:latin typeface="Calibri" panose="020F0502020204030204"/>
              </a:rPr>
              <a:t>Mise en réseau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823E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3" grpId="0" animBg="1"/>
      <p:bldP spid="14" grpId="0" animBg="1"/>
      <p:bldP spid="16" grpId="0" animBg="1"/>
      <p:bldP spid="19" grpId="0"/>
      <p:bldP spid="20" grpId="0" animBg="1"/>
      <p:bldP spid="18" grpId="0" animBg="1"/>
      <p:bldP spid="17" grpId="0" animBg="1"/>
      <p:bldP spid="15" grpId="0" animBg="1"/>
      <p:bldP spid="23" grpId="0" animBg="1"/>
      <p:bldP spid="24" grpId="0"/>
      <p:bldP spid="26" grpId="0"/>
      <p:bldP spid="27" grpId="0" animBg="1"/>
      <p:bldP spid="28" grpId="0"/>
      <p:bldP spid="22" grpId="0" animBg="1"/>
      <p:bldP spid="25" grpId="0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8BEC1D-0377-485B-8E4F-E7442ABA1B3F}"/>
              </a:ext>
            </a:extLst>
          </p:cNvPr>
          <p:cNvSpPr/>
          <p:nvPr/>
        </p:nvSpPr>
        <p:spPr>
          <a:xfrm>
            <a:off x="102481" y="1883576"/>
            <a:ext cx="1755129" cy="2288429"/>
          </a:xfrm>
          <a:prstGeom prst="rect">
            <a:avLst/>
          </a:prstGeom>
          <a:noFill/>
          <a:ln>
            <a:solidFill>
              <a:srgbClr val="8F579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Accompagnement à la carte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plusieurs parcours possibles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C3DEA27-DCB4-4616-9A68-DD6563313425}"/>
              </a:ext>
            </a:extLst>
          </p:cNvPr>
          <p:cNvSpPr/>
          <p:nvPr/>
        </p:nvSpPr>
        <p:spPr>
          <a:xfrm>
            <a:off x="2101252" y="469654"/>
            <a:ext cx="2480687" cy="2406831"/>
          </a:xfrm>
          <a:prstGeom prst="ellipse">
            <a:avLst/>
          </a:prstGeom>
          <a:solidFill>
            <a:srgbClr val="8F5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…souhaite recevoir des informations, mais veut gérer lui-même l’organisation et la mise en œuvre de ses travaux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A4E8EE-A0A7-440F-A21B-9556E5BE1FE7}"/>
              </a:ext>
            </a:extLst>
          </p:cNvPr>
          <p:cNvSpPr/>
          <p:nvPr/>
        </p:nvSpPr>
        <p:spPr>
          <a:xfrm>
            <a:off x="2093277" y="3711091"/>
            <a:ext cx="2480687" cy="2406831"/>
          </a:xfrm>
          <a:prstGeom prst="ellipse">
            <a:avLst/>
          </a:prstGeom>
          <a:solidFill>
            <a:srgbClr val="8F5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 besoin d’assistance tout au long du processus de rénovation énergétique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FD1F996-028A-4A84-BC3E-C22857B4F7EF}"/>
              </a:ext>
            </a:extLst>
          </p:cNvPr>
          <p:cNvSpPr/>
          <p:nvPr/>
        </p:nvSpPr>
        <p:spPr>
          <a:xfrm>
            <a:off x="4855571" y="1358312"/>
            <a:ext cx="916316" cy="52526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2094BF01-AA07-4055-9C28-27CCE876D2CD}"/>
              </a:ext>
            </a:extLst>
          </p:cNvPr>
          <p:cNvSpPr/>
          <p:nvPr/>
        </p:nvSpPr>
        <p:spPr>
          <a:xfrm>
            <a:off x="4824315" y="4874254"/>
            <a:ext cx="916316" cy="52526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D7D55-9710-48E5-8F72-638C518154FB}"/>
              </a:ext>
            </a:extLst>
          </p:cNvPr>
          <p:cNvSpPr/>
          <p:nvPr/>
        </p:nvSpPr>
        <p:spPr>
          <a:xfrm>
            <a:off x="1928191" y="308113"/>
            <a:ext cx="2810860" cy="26737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 candidat rénovateur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CAEB59-2B0D-4090-A569-78DF4A25F1D9}"/>
              </a:ext>
            </a:extLst>
          </p:cNvPr>
          <p:cNvSpPr/>
          <p:nvPr/>
        </p:nvSpPr>
        <p:spPr>
          <a:xfrm>
            <a:off x="1936166" y="3577611"/>
            <a:ext cx="2810860" cy="26737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 candidat rénovateur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CD370E9-2438-4EA1-BD8F-28AF6A6A6589}"/>
              </a:ext>
            </a:extLst>
          </p:cNvPr>
          <p:cNvSpPr/>
          <p:nvPr/>
        </p:nvSpPr>
        <p:spPr>
          <a:xfrm>
            <a:off x="9488556" y="3711091"/>
            <a:ext cx="2480687" cy="2406831"/>
          </a:xfrm>
          <a:prstGeom prst="ellipse">
            <a:avLst/>
          </a:prstGeom>
          <a:blipFill dpi="0" rotWithShape="1">
            <a:blip r:embed="rId2"/>
            <a:srcRect/>
            <a:tile tx="196850" ty="-2286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6B91E1D-B062-495C-8707-91CFE4E1344B}"/>
              </a:ext>
            </a:extLst>
          </p:cNvPr>
          <p:cNvSpPr/>
          <p:nvPr/>
        </p:nvSpPr>
        <p:spPr>
          <a:xfrm>
            <a:off x="8493030" y="4914504"/>
            <a:ext cx="916316" cy="52526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61B5EE-1D12-471B-ACF7-124E0C0809CE}"/>
              </a:ext>
            </a:extLst>
          </p:cNvPr>
          <p:cNvSpPr/>
          <p:nvPr/>
        </p:nvSpPr>
        <p:spPr>
          <a:xfrm>
            <a:off x="5941770" y="3711091"/>
            <a:ext cx="2480687" cy="2406832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CA8D20-5B52-4E02-92D0-EB489998D0D7}"/>
              </a:ext>
            </a:extLst>
          </p:cNvPr>
          <p:cNvSpPr/>
          <p:nvPr/>
        </p:nvSpPr>
        <p:spPr>
          <a:xfrm>
            <a:off x="5771887" y="3577610"/>
            <a:ext cx="2810860" cy="26737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 w="0"/>
                <a:solidFill>
                  <a:srgbClr val="823E9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Interlocuteur privilégié PLRE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33D1BE3-20F0-4F7D-8CE8-50C7F98A2FA8}"/>
              </a:ext>
            </a:extLst>
          </p:cNvPr>
          <p:cNvSpPr/>
          <p:nvPr/>
        </p:nvSpPr>
        <p:spPr>
          <a:xfrm>
            <a:off x="6325124" y="922085"/>
            <a:ext cx="1440608" cy="1397718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87350" ty="-552450" sx="37000" sy="37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Guichet énergie</a:t>
            </a:r>
          </a:p>
        </p:txBody>
      </p:sp>
    </p:spTree>
    <p:extLst>
      <p:ext uri="{BB962C8B-B14F-4D97-AF65-F5344CB8AC3E}">
        <p14:creationId xmlns:p14="http://schemas.microsoft.com/office/powerpoint/2010/main" val="32924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FD1F996-028A-4A84-BC3E-C22857B4F7EF}"/>
              </a:ext>
            </a:extLst>
          </p:cNvPr>
          <p:cNvSpPr/>
          <p:nvPr/>
        </p:nvSpPr>
        <p:spPr>
          <a:xfrm>
            <a:off x="4360064" y="1488991"/>
            <a:ext cx="624889" cy="358208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2094BF01-AA07-4055-9C28-27CCE876D2CD}"/>
              </a:ext>
            </a:extLst>
          </p:cNvPr>
          <p:cNvSpPr/>
          <p:nvPr/>
        </p:nvSpPr>
        <p:spPr>
          <a:xfrm rot="8015274">
            <a:off x="1916627" y="2668315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CD370E9-2438-4EA1-BD8F-28AF6A6A6589}"/>
              </a:ext>
            </a:extLst>
          </p:cNvPr>
          <p:cNvSpPr/>
          <p:nvPr/>
        </p:nvSpPr>
        <p:spPr>
          <a:xfrm>
            <a:off x="1849299" y="394196"/>
            <a:ext cx="2480687" cy="2406831"/>
          </a:xfrm>
          <a:prstGeom prst="ellipse">
            <a:avLst/>
          </a:prstGeom>
          <a:blipFill dpi="0" rotWithShape="1">
            <a:blip r:embed="rId2"/>
            <a:srcRect/>
            <a:tile tx="196850" ty="-2286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61B5EE-1D12-471B-ACF7-124E0C0809CE}"/>
              </a:ext>
            </a:extLst>
          </p:cNvPr>
          <p:cNvSpPr/>
          <p:nvPr/>
        </p:nvSpPr>
        <p:spPr>
          <a:xfrm>
            <a:off x="47685" y="2827309"/>
            <a:ext cx="2480687" cy="240683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574800" ty="165100" sx="83000" sy="100000" flip="none" algn="tl"/>
          </a:blip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4405BFF-3E71-4154-9032-832E4F6906C8}"/>
              </a:ext>
            </a:extLst>
          </p:cNvPr>
          <p:cNvSpPr txBox="1"/>
          <p:nvPr/>
        </p:nvSpPr>
        <p:spPr>
          <a:xfrm>
            <a:off x="7409" y="2264776"/>
            <a:ext cx="20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Systématiquement à privilégier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96C5FC-5535-4575-94D1-2D2797528278}"/>
              </a:ext>
            </a:extLst>
          </p:cNvPr>
          <p:cNvSpPr txBox="1"/>
          <p:nvPr/>
        </p:nvSpPr>
        <p:spPr>
          <a:xfrm>
            <a:off x="4174724" y="-65767"/>
            <a:ext cx="38461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Exceptionnellement: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-Si urgence technique, ou démarche financière impossible pour MEBAR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-Pour des travaux repris dans les primes « simplifiées »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E4EEB71-63BC-44E0-916A-5B4B53C10967}"/>
              </a:ext>
            </a:extLst>
          </p:cNvPr>
          <p:cNvSpPr/>
          <p:nvPr/>
        </p:nvSpPr>
        <p:spPr>
          <a:xfrm>
            <a:off x="3099993" y="3421668"/>
            <a:ext cx="2007097" cy="1947341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Accompagnement des travaux prescrits dans la feuille de route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A282AA-9F64-4F61-A7F2-DC5C057A171B}"/>
              </a:ext>
            </a:extLst>
          </p:cNvPr>
          <p:cNvSpPr/>
          <p:nvPr/>
        </p:nvSpPr>
        <p:spPr>
          <a:xfrm>
            <a:off x="5646223" y="3313390"/>
            <a:ext cx="1875804" cy="1819957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Accompagnement désintéressé dans l’identification des professionnels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BF308C3-3CC0-406B-9B12-5116284B63A7}"/>
              </a:ext>
            </a:extLst>
          </p:cNvPr>
          <p:cNvSpPr/>
          <p:nvPr/>
        </p:nvSpPr>
        <p:spPr>
          <a:xfrm>
            <a:off x="7483537" y="4773070"/>
            <a:ext cx="1440608" cy="1397718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des offres reçues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DB0B4B0-66D2-42E5-B9AC-ED65C8693E88}"/>
              </a:ext>
            </a:extLst>
          </p:cNvPr>
          <p:cNvSpPr/>
          <p:nvPr/>
        </p:nvSpPr>
        <p:spPr>
          <a:xfrm>
            <a:off x="9105401" y="4773070"/>
            <a:ext cx="1440608" cy="1397718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Suivi des travaux (minimum module suivi de l’auditeur)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D92A313-692E-4578-9F90-B8D9763910C1}"/>
              </a:ext>
            </a:extLst>
          </p:cNvPr>
          <p:cNvSpPr/>
          <p:nvPr/>
        </p:nvSpPr>
        <p:spPr>
          <a:xfrm>
            <a:off x="10722970" y="4798190"/>
            <a:ext cx="1440608" cy="1397718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Aide à l’obtention des primes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035152E-A831-4A06-9572-7F8882CD3223}"/>
              </a:ext>
            </a:extLst>
          </p:cNvPr>
          <p:cNvSpPr/>
          <p:nvPr/>
        </p:nvSpPr>
        <p:spPr>
          <a:xfrm>
            <a:off x="10703707" y="3208615"/>
            <a:ext cx="1440608" cy="1397718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Suivi après travaux/monitoring…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F68472F-8BA5-4E2C-B4C2-9FA9A0FC0E12}"/>
              </a:ext>
            </a:extLst>
          </p:cNvPr>
          <p:cNvSpPr/>
          <p:nvPr/>
        </p:nvSpPr>
        <p:spPr>
          <a:xfrm>
            <a:off x="10514886" y="31591"/>
            <a:ext cx="1440608" cy="1397718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Collecte et dissémination de l’expérience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4259A7B-F62B-40AB-A840-8EB44E9818AE}"/>
              </a:ext>
            </a:extLst>
          </p:cNvPr>
          <p:cNvSpPr/>
          <p:nvPr/>
        </p:nvSpPr>
        <p:spPr>
          <a:xfrm>
            <a:off x="4977618" y="884352"/>
            <a:ext cx="2009893" cy="1916675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Accompagnement travaux sans audit. Réflexion globale tenant compte de l’objectif final &gt; Label A ( effet Lock-in )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08DC4038-738C-43DD-A3A2-385CC5029215}"/>
              </a:ext>
            </a:extLst>
          </p:cNvPr>
          <p:cNvSpPr/>
          <p:nvPr/>
        </p:nvSpPr>
        <p:spPr>
          <a:xfrm rot="21204595">
            <a:off x="5091634" y="4138310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05484851-EE0F-4DB1-B207-9D095833E645}"/>
              </a:ext>
            </a:extLst>
          </p:cNvPr>
          <p:cNvSpPr/>
          <p:nvPr/>
        </p:nvSpPr>
        <p:spPr>
          <a:xfrm>
            <a:off x="2520171" y="4056974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FBAFB3CE-B0DE-4373-9495-CBD467F18987}"/>
              </a:ext>
            </a:extLst>
          </p:cNvPr>
          <p:cNvSpPr/>
          <p:nvPr/>
        </p:nvSpPr>
        <p:spPr>
          <a:xfrm rot="4435345">
            <a:off x="5999361" y="2899003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930B9DE9-63AC-4995-8DA9-5781E600682E}"/>
              </a:ext>
            </a:extLst>
          </p:cNvPr>
          <p:cNvSpPr/>
          <p:nvPr/>
        </p:nvSpPr>
        <p:spPr>
          <a:xfrm>
            <a:off x="8790061" y="5304582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A9003E4-50C1-4F3F-AB4D-B3F412F0787A}"/>
              </a:ext>
            </a:extLst>
          </p:cNvPr>
          <p:cNvSpPr/>
          <p:nvPr/>
        </p:nvSpPr>
        <p:spPr>
          <a:xfrm>
            <a:off x="8231221" y="2808945"/>
            <a:ext cx="1440608" cy="1397718"/>
          </a:xfrm>
          <a:prstGeom prst="ellipse">
            <a:avLst/>
          </a:prstGeom>
          <a:solidFill>
            <a:srgbClr val="8F5796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de financement</a:t>
            </a: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A2CB9226-559B-4AD1-90A7-419DCA9C0BB5}"/>
              </a:ext>
            </a:extLst>
          </p:cNvPr>
          <p:cNvSpPr/>
          <p:nvPr/>
        </p:nvSpPr>
        <p:spPr>
          <a:xfrm>
            <a:off x="10346936" y="5340070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D02B66A1-A2D9-4DF4-900C-8E3071F95659}"/>
              </a:ext>
            </a:extLst>
          </p:cNvPr>
          <p:cNvSpPr/>
          <p:nvPr/>
        </p:nvSpPr>
        <p:spPr>
          <a:xfrm rot="16200000">
            <a:off x="11151340" y="4540813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B8D21A16-48D3-47B7-95D5-385C1A875076}"/>
              </a:ext>
            </a:extLst>
          </p:cNvPr>
          <p:cNvSpPr/>
          <p:nvPr/>
        </p:nvSpPr>
        <p:spPr>
          <a:xfrm rot="2720142">
            <a:off x="7162047" y="4803352"/>
            <a:ext cx="583869" cy="334694"/>
          </a:xfrm>
          <a:prstGeom prst="rightArrow">
            <a:avLst/>
          </a:prstGeom>
          <a:solidFill>
            <a:schemeClr val="bg1"/>
          </a:solidFill>
          <a:ln>
            <a:solidFill>
              <a:srgbClr val="823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èche : double flèche horizontale 3">
            <a:extLst>
              <a:ext uri="{FF2B5EF4-FFF2-40B4-BE49-F238E27FC236}">
                <a16:creationId xmlns:a16="http://schemas.microsoft.com/office/drawing/2014/main" id="{850F894A-3735-44EF-91E4-895C7BE0B706}"/>
              </a:ext>
            </a:extLst>
          </p:cNvPr>
          <p:cNvSpPr/>
          <p:nvPr/>
        </p:nvSpPr>
        <p:spPr>
          <a:xfrm rot="6697794">
            <a:off x="8266752" y="4348653"/>
            <a:ext cx="683948" cy="328555"/>
          </a:xfrm>
          <a:prstGeom prst="leftRightArrow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91192A-9714-491C-AAE8-C62B701F51E0}"/>
              </a:ext>
            </a:extLst>
          </p:cNvPr>
          <p:cNvSpPr/>
          <p:nvPr/>
        </p:nvSpPr>
        <p:spPr>
          <a:xfrm rot="21138924">
            <a:off x="5691266" y="1014218"/>
            <a:ext cx="5619498" cy="39038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6F6BCC93-9D2C-4F11-9E7C-621A59E5AA0E}"/>
              </a:ext>
            </a:extLst>
          </p:cNvPr>
          <p:cNvSpPr/>
          <p:nvPr/>
        </p:nvSpPr>
        <p:spPr>
          <a:xfrm>
            <a:off x="2468581" y="1855818"/>
            <a:ext cx="8835887" cy="1581899"/>
          </a:xfrm>
          <a:custGeom>
            <a:avLst/>
            <a:gdLst>
              <a:gd name="connsiteX0" fmla="*/ 8835887 w 8835887"/>
              <a:gd name="connsiteY0" fmla="*/ 1353299 h 1581899"/>
              <a:gd name="connsiteX1" fmla="*/ 7732643 w 8835887"/>
              <a:gd name="connsiteY1" fmla="*/ 1577 h 1581899"/>
              <a:gd name="connsiteX2" fmla="*/ 4373217 w 8835887"/>
              <a:gd name="connsiteY2" fmla="*/ 1084943 h 1581899"/>
              <a:gd name="connsiteX3" fmla="*/ 1083365 w 8835887"/>
              <a:gd name="connsiteY3" fmla="*/ 1253908 h 1581899"/>
              <a:gd name="connsiteX4" fmla="*/ 0 w 8835887"/>
              <a:gd name="connsiteY4" fmla="*/ 1581899 h 1581899"/>
              <a:gd name="connsiteX5" fmla="*/ 0 w 8835887"/>
              <a:gd name="connsiteY5" fmla="*/ 1581899 h 158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5887" h="1581899">
                <a:moveTo>
                  <a:pt x="8835887" y="1353299"/>
                </a:moveTo>
                <a:cubicBezTo>
                  <a:pt x="8656154" y="699801"/>
                  <a:pt x="8476421" y="46303"/>
                  <a:pt x="7732643" y="1577"/>
                </a:cubicBezTo>
                <a:cubicBezTo>
                  <a:pt x="6988865" y="-43149"/>
                  <a:pt x="5481430" y="876221"/>
                  <a:pt x="4373217" y="1084943"/>
                </a:cubicBezTo>
                <a:cubicBezTo>
                  <a:pt x="3265004" y="1293665"/>
                  <a:pt x="1812234" y="1171082"/>
                  <a:pt x="1083365" y="1253908"/>
                </a:cubicBezTo>
                <a:cubicBezTo>
                  <a:pt x="354496" y="1336734"/>
                  <a:pt x="0" y="1581899"/>
                  <a:pt x="0" y="1581899"/>
                </a:cubicBezTo>
                <a:lnTo>
                  <a:pt x="0" y="1581899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4" name="Flèche : gauche 43">
            <a:extLst>
              <a:ext uri="{FF2B5EF4-FFF2-40B4-BE49-F238E27FC236}">
                <a16:creationId xmlns:a16="http://schemas.microsoft.com/office/drawing/2014/main" id="{082A5C2E-FB35-4B31-BC84-F20E09D98E42}"/>
              </a:ext>
            </a:extLst>
          </p:cNvPr>
          <p:cNvSpPr/>
          <p:nvPr/>
        </p:nvSpPr>
        <p:spPr>
          <a:xfrm rot="19696375">
            <a:off x="2408624" y="3323450"/>
            <a:ext cx="175430" cy="2172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èche : gauche 44">
            <a:extLst>
              <a:ext uri="{FF2B5EF4-FFF2-40B4-BE49-F238E27FC236}">
                <a16:creationId xmlns:a16="http://schemas.microsoft.com/office/drawing/2014/main" id="{F0E23674-6E3F-467F-B5F0-4B4AEE332FA1}"/>
              </a:ext>
            </a:extLst>
          </p:cNvPr>
          <p:cNvSpPr/>
          <p:nvPr/>
        </p:nvSpPr>
        <p:spPr>
          <a:xfrm rot="20674489">
            <a:off x="6866078" y="2810020"/>
            <a:ext cx="175430" cy="2172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405C6A5B-FAE2-4652-8802-B31051F10949}"/>
              </a:ext>
            </a:extLst>
          </p:cNvPr>
          <p:cNvSpPr/>
          <p:nvPr/>
        </p:nvSpPr>
        <p:spPr>
          <a:xfrm rot="291959">
            <a:off x="10183750" y="1763120"/>
            <a:ext cx="175430" cy="21729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3F484D0-F4D7-45BD-B243-D82D4CA63D5E}"/>
              </a:ext>
            </a:extLst>
          </p:cNvPr>
          <p:cNvSpPr txBox="1"/>
          <p:nvPr/>
        </p:nvSpPr>
        <p:spPr>
          <a:xfrm rot="20337708">
            <a:off x="7029035" y="2157974"/>
            <a:ext cx="2980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Travaux énergétiques supplémentaires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 si non réalisé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FD86A17A-77C7-40D3-B85D-D65C03846D01}"/>
              </a:ext>
            </a:extLst>
          </p:cNvPr>
          <p:cNvSpPr/>
          <p:nvPr/>
        </p:nvSpPr>
        <p:spPr>
          <a:xfrm rot="18511333">
            <a:off x="10529668" y="1327688"/>
            <a:ext cx="211003" cy="16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9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2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" grpId="0" animBg="1"/>
      <p:bldP spid="1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61520F3A-C2A9-471F-8035-CD9301BCF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59297"/>
              </p:ext>
            </p:extLst>
          </p:nvPr>
        </p:nvGraphicFramePr>
        <p:xfrm>
          <a:off x="445606" y="1411357"/>
          <a:ext cx="11121882" cy="394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168">
                  <a:extLst>
                    <a:ext uri="{9D8B030D-6E8A-4147-A177-3AD203B41FA5}">
                      <a16:colId xmlns:a16="http://schemas.microsoft.com/office/drawing/2014/main" val="4087373434"/>
                    </a:ext>
                  </a:extLst>
                </a:gridCol>
                <a:gridCol w="2156238">
                  <a:extLst>
                    <a:ext uri="{9D8B030D-6E8A-4147-A177-3AD203B41FA5}">
                      <a16:colId xmlns:a16="http://schemas.microsoft.com/office/drawing/2014/main" val="3751858253"/>
                    </a:ext>
                  </a:extLst>
                </a:gridCol>
                <a:gridCol w="4312476">
                  <a:extLst>
                    <a:ext uri="{9D8B030D-6E8A-4147-A177-3AD203B41FA5}">
                      <a16:colId xmlns:a16="http://schemas.microsoft.com/office/drawing/2014/main" val="2323645935"/>
                    </a:ext>
                  </a:extLst>
                </a:gridCol>
              </a:tblGrid>
              <a:tr h="78393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sz="1800" dirty="0">
                          <a:latin typeface="Raleway" pitchFamily="2" charset="0"/>
                        </a:rPr>
                        <a:t>Objectifs</a:t>
                      </a:r>
                    </a:p>
                  </a:txBody>
                  <a:tcPr>
                    <a:solidFill>
                      <a:srgbClr val="6787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sz="1800" dirty="0">
                          <a:latin typeface="Raleway" pitchFamily="2" charset="0"/>
                        </a:rPr>
                        <a:t>Objectifs 2025</a:t>
                      </a:r>
                    </a:p>
                  </a:txBody>
                  <a:tcPr>
                    <a:solidFill>
                      <a:srgbClr val="6787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sz="1800" dirty="0">
                          <a:latin typeface="Raleway" pitchFamily="2" charset="0"/>
                        </a:rPr>
                        <a:t>Réalisés le 06/2023</a:t>
                      </a:r>
                    </a:p>
                  </a:txBody>
                  <a:tcPr>
                    <a:solidFill>
                      <a:srgbClr val="6787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36475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aleway" pitchFamily="2" charset="0"/>
                        </a:rPr>
                        <a:t># candidats mobilisés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dirty="0"/>
                        <a:t>3279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19478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aleway" pitchFamily="2" charset="0"/>
                        </a:rPr>
                        <a:t># Quickscans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dirty="0"/>
                        <a:t>1265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212426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aleway" pitchFamily="2" charset="0"/>
                        </a:rPr>
                        <a:t># Audits logement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dirty="0"/>
                        <a:t>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986108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aleway" pitchFamily="2" charset="0"/>
                        </a:rPr>
                        <a:t># Chantiers initiés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dirty="0"/>
                        <a:t>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61802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aleway" pitchFamily="2" charset="0"/>
                        </a:rPr>
                        <a:t># Logements Label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B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3918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CACC092E-145A-4C66-9E57-EB10BF5F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58" y="-118722"/>
            <a:ext cx="11436626" cy="1017499"/>
          </a:xfrm>
        </p:spPr>
        <p:txBody>
          <a:bodyPr/>
          <a:lstStyle/>
          <a:p>
            <a:r>
              <a:rPr lang="fr-BE" sz="3200" dirty="0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12828637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CF79EE41D874B9827A76FBDAEDE6C" ma:contentTypeVersion="12" ma:contentTypeDescription="Crée un document." ma:contentTypeScope="" ma:versionID="35278070a998d1f6bce23dab25ebf8a4">
  <xsd:schema xmlns:xsd="http://www.w3.org/2001/XMLSchema" xmlns:xs="http://www.w3.org/2001/XMLSchema" xmlns:p="http://schemas.microsoft.com/office/2006/metadata/properties" xmlns:ns3="51f106f2-8e59-4f2c-99fc-baa660722594" xmlns:ns4="52b8fd2f-077d-499e-a16f-59521c14e60d" targetNamespace="http://schemas.microsoft.com/office/2006/metadata/properties" ma:root="true" ma:fieldsID="4e560401ea2786ba66ad3a6f555c1540" ns3:_="" ns4:_="">
    <xsd:import namespace="51f106f2-8e59-4f2c-99fc-baa660722594"/>
    <xsd:import namespace="52b8fd2f-077d-499e-a16f-59521c14e6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106f2-8e59-4f2c-99fc-baa660722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8fd2f-077d-499e-a16f-59521c14e60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1E8E7-E383-4425-859F-428CFB8730C4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51f106f2-8e59-4f2c-99fc-baa660722594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2b8fd2f-077d-499e-a16f-59521c14e6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EB6C97-A8AB-43F7-8688-6D49BE639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3DE0F-275B-4E0C-BDC3-4005DADB8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106f2-8e59-4f2c-99fc-baa660722594"/>
    <ds:schemaRef ds:uri="52b8fd2f-077d-499e-a16f-59521c14e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783</Words>
  <Application>Microsoft Office PowerPoint</Application>
  <PresentationFormat>Grand écran</PresentationFormat>
  <Paragraphs>143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Raleway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      Projet plateformes locales de rénovation énergétique     </vt:lpstr>
      <vt:lpstr>Présentation PowerPoint</vt:lpstr>
      <vt:lpstr>Modèle d’accompagnement</vt:lpstr>
      <vt:lpstr>Présentation PowerPoint</vt:lpstr>
      <vt:lpstr>Présentation PowerPoint</vt:lpstr>
      <vt:lpstr>Objectifs</vt:lpstr>
      <vt:lpstr>Structures mises en place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BAUDOUX Julien</dc:creator>
  <cp:lastModifiedBy>BAUDOUX Julien</cp:lastModifiedBy>
  <cp:revision>102</cp:revision>
  <dcterms:created xsi:type="dcterms:W3CDTF">2020-11-09T09:05:05Z</dcterms:created>
  <dcterms:modified xsi:type="dcterms:W3CDTF">2023-10-05T06:48:06Z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0x01010009DCF79EE41D874B9827A76FBDAEDE6C</vt:lpwstr>
  </property>
  <property fmtid="{D5CDD505-2E9C-101B-9397-08002B2CF9AE}" pid="3" name="MSIP_Label_97a477d1-147d-4e34-b5e3-7b26d2f44870_Enabled">
    <vt:lpwstr>true</vt:lpwstr>
  </property>
  <property fmtid="{D5CDD505-2E9C-101B-9397-08002B2CF9AE}" pid="4" name="MSIP_Label_97a477d1-147d-4e34-b5e3-7b26d2f44870_SetDate">
    <vt:lpwstr>2021-06-24T09:11:07Z</vt:lpwstr>
  </property>
  <property fmtid="{D5CDD505-2E9C-101B-9397-08002B2CF9AE}" pid="5" name="MSIP_Label_97a477d1-147d-4e34-b5e3-7b26d2f44870_Method">
    <vt:lpwstr>Standard</vt:lpwstr>
  </property>
  <property fmtid="{D5CDD505-2E9C-101B-9397-08002B2CF9AE}" pid="6" name="MSIP_Label_97a477d1-147d-4e34-b5e3-7b26d2f44870_Name">
    <vt:lpwstr>97a477d1-147d-4e34-b5e3-7b26d2f44870</vt:lpwstr>
  </property>
  <property fmtid="{D5CDD505-2E9C-101B-9397-08002B2CF9AE}" pid="7" name="MSIP_Label_97a477d1-147d-4e34-b5e3-7b26d2f44870_SiteId">
    <vt:lpwstr>1f816a84-7aa6-4a56-b22a-7b3452fa8681</vt:lpwstr>
  </property>
  <property fmtid="{D5CDD505-2E9C-101B-9397-08002B2CF9AE}" pid="8" name="MSIP_Label_97a477d1-147d-4e34-b5e3-7b26d2f44870_ActionId">
    <vt:lpwstr>82efcfbc-9283-4dc8-9e64-963fc730c18e</vt:lpwstr>
  </property>
  <property fmtid="{D5CDD505-2E9C-101B-9397-08002B2CF9AE}" pid="9" name="MSIP_Label_97a477d1-147d-4e34-b5e3-7b26d2f44870_ContentBits">
    <vt:lpwstr>0</vt:lpwstr>
  </property>
</Properties>
</file>