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69" r:id="rId5"/>
    <p:sldId id="268" r:id="rId6"/>
    <p:sldId id="266" r:id="rId7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E7219"/>
    <a:srgbClr val="7AB929"/>
    <a:srgbClr val="0071B9"/>
    <a:srgbClr val="F9B000"/>
    <a:srgbClr val="A10E2F"/>
    <a:srgbClr val="002D59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74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93142" cy="2160000"/>
          </a:xfrm>
          <a:prstGeom prst="rect">
            <a:avLst/>
          </a:prstGeom>
        </p:spPr>
      </p:pic>
      <p:sp>
        <p:nvSpPr>
          <p:cNvPr id="36" name="Rectangle 35"/>
          <p:cNvSpPr/>
          <p:nvPr userDrawn="1"/>
        </p:nvSpPr>
        <p:spPr>
          <a:xfrm>
            <a:off x="0" y="4248000"/>
            <a:ext cx="2160000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62364" y="2880000"/>
            <a:ext cx="7060578" cy="1544400"/>
          </a:xfrm>
        </p:spPr>
        <p:txBody>
          <a:bodyPr anchor="t">
            <a:normAutofit/>
          </a:bodyPr>
          <a:lstStyle>
            <a:lvl1pPr algn="l">
              <a:defRPr sz="3000" b="1">
                <a:solidFill>
                  <a:srgbClr val="EE7219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422942" y="459551"/>
            <a:ext cx="721058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866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662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2233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2046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5007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54302" y="900113"/>
            <a:ext cx="3741498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3774102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68313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0053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pPr/>
              <a:t>25/09/2023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65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pPr/>
              <a:t>25/09/2023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86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pPr/>
              <a:t>25/09/2023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62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950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205979"/>
            <a:ext cx="78681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4182" y="1200150"/>
            <a:ext cx="7868120" cy="322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8000"/>
            <a:ext cx="1454870" cy="874588"/>
          </a:xfrm>
          <a:prstGeom prst="rect">
            <a:avLst/>
          </a:prstGeom>
        </p:spPr>
      </p:pic>
      <p:sp>
        <p:nvSpPr>
          <p:cNvPr id="8" name="Espace réservé de la date 3"/>
          <p:cNvSpPr txBox="1">
            <a:spLocks/>
          </p:cNvSpPr>
          <p:nvPr userDrawn="1"/>
        </p:nvSpPr>
        <p:spPr>
          <a:xfrm>
            <a:off x="7128000" y="216000"/>
            <a:ext cx="1800000" cy="54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EB6A17-D7A4-3049-9C0B-80302430D2B0}" type="datetimeFigureOut">
              <a:rPr lang="fr-FR" sz="1200" smtClean="0">
                <a:solidFill>
                  <a:srgbClr val="898989"/>
                </a:solidFill>
              </a:rPr>
              <a:pPr/>
              <a:t>25/09/2023</a:t>
            </a:fld>
            <a:endParaRPr lang="fr-FR" sz="1200" dirty="0">
              <a:solidFill>
                <a:srgbClr val="898989"/>
              </a:solidFill>
            </a:endParaRPr>
          </a:p>
          <a:p>
            <a:fld id="{2E794143-8163-F543-A4DC-FC997488DC9F}" type="slidenum">
              <a:rPr lang="fr-FR" sz="1200" b="1" smtClean="0">
                <a:solidFill>
                  <a:srgbClr val="898989"/>
                </a:solidFill>
              </a:rPr>
              <a:pPr/>
              <a:t>‹N°›</a:t>
            </a:fld>
            <a:endParaRPr lang="fr-FR" sz="1200" b="1" dirty="0">
              <a:solidFill>
                <a:srgbClr val="898989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8244000" y="4963500"/>
            <a:ext cx="900000" cy="180000"/>
          </a:xfrm>
          <a:prstGeom prst="rect">
            <a:avLst/>
          </a:prstGeom>
          <a:solidFill>
            <a:srgbClr val="EE7219"/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10" name="ZoneTexte 12"/>
          <p:cNvSpPr txBox="1">
            <a:spLocks noChangeArrowheads="1"/>
          </p:cNvSpPr>
          <p:nvPr userDrawn="1"/>
        </p:nvSpPr>
        <p:spPr bwMode="auto">
          <a:xfrm>
            <a:off x="0" y="4428000"/>
            <a:ext cx="8064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fr-FR" sz="1200" b="1" dirty="0">
                <a:solidFill>
                  <a:srgbClr val="002D59"/>
                </a:solidFill>
                <a:latin typeface="Arial" charset="0"/>
                <a:cs typeface="Arial" charset="0"/>
              </a:rPr>
              <a:t> </a:t>
            </a:r>
            <a:r>
              <a:rPr lang="fr-FR" sz="1200" b="1" kern="1200" dirty="0">
                <a:solidFill>
                  <a:srgbClr val="EE7219"/>
                </a:solidFill>
                <a:effectLst/>
                <a:latin typeface="Arial"/>
                <a:ea typeface="ＭＳ Ｐゴシック" charset="0"/>
                <a:cs typeface="Arial"/>
              </a:rPr>
              <a:t>territoire logement patrimoine énergie</a:t>
            </a:r>
            <a:endParaRPr lang="fr-FR" sz="1200" b="1" dirty="0">
              <a:solidFill>
                <a:srgbClr val="EE721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485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EE7219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62364" y="2606950"/>
            <a:ext cx="7060578" cy="1544400"/>
          </a:xfrm>
        </p:spPr>
        <p:txBody>
          <a:bodyPr>
            <a:noAutofit/>
          </a:bodyPr>
          <a:lstStyle/>
          <a:p>
            <a:pPr algn="ctr"/>
            <a:r>
              <a:rPr lang="fr-FR" sz="3200" dirty="0"/>
              <a:t>UREBA</a:t>
            </a:r>
            <a:br>
              <a:rPr lang="fr-FR" sz="3200" dirty="0"/>
            </a:br>
            <a:r>
              <a:rPr lang="fr-FR" sz="3200" dirty="0"/>
              <a:t>Stratégie immobilière globale</a:t>
            </a:r>
          </a:p>
        </p:txBody>
      </p:sp>
    </p:spTree>
    <p:extLst>
      <p:ext uri="{BB962C8B-B14F-4D97-AF65-F5344CB8AC3E}">
        <p14:creationId xmlns:p14="http://schemas.microsoft.com/office/powerpoint/2010/main" val="1963027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UREBA réforme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1063229"/>
            <a:ext cx="7868120" cy="3227849"/>
          </a:xfrm>
        </p:spPr>
        <p:txBody>
          <a:bodyPr>
            <a:normAutofit/>
          </a:bodyPr>
          <a:lstStyle/>
          <a:p>
            <a:pPr lvl="2" algn="just">
              <a:buNone/>
            </a:pPr>
            <a:endParaRPr lang="fr-BE" sz="1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BE" dirty="0"/>
              <a:t>AGW du 13 octobre 2022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BE" sz="1800" dirty="0"/>
              <a:t>Entrée en vigueur le 1</a:t>
            </a:r>
            <a:r>
              <a:rPr lang="fr-BE" sz="1800" baseline="30000" dirty="0"/>
              <a:t>er</a:t>
            </a:r>
            <a:r>
              <a:rPr lang="fr-BE" sz="1800" dirty="0"/>
              <a:t> novembre 2022</a:t>
            </a:r>
          </a:p>
          <a:p>
            <a:pPr marL="0" indent="0">
              <a:buNone/>
            </a:pPr>
            <a:endParaRPr lang="fr-BE" sz="1800" dirty="0"/>
          </a:p>
          <a:p>
            <a:r>
              <a:rPr lang="fr-BE" sz="1800" dirty="0"/>
              <a:t>Art. 2. 8° </a:t>
            </a:r>
          </a:p>
          <a:p>
            <a:pPr>
              <a:buNone/>
            </a:pPr>
            <a:r>
              <a:rPr lang="fr-BE" sz="1800" dirty="0"/>
              <a:t>	stratégie immobilière : vision du demandeur visant la mise en </a:t>
            </a:r>
            <a:r>
              <a:rPr lang="fr-BE" sz="1800" dirty="0" err="1"/>
              <a:t>oeuvre</a:t>
            </a:r>
            <a:r>
              <a:rPr lang="fr-BE" sz="1800" dirty="0"/>
              <a:t> d'une stratégie à long terme de gestion globale du parc, faisant état du bâti, des besoins et occupations actuels et futurs, et priorisant les travaux à effectuer sur celui-ci;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UREBA réforme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1063229"/>
            <a:ext cx="7868120" cy="3227849"/>
          </a:xfrm>
        </p:spPr>
        <p:txBody>
          <a:bodyPr>
            <a:normAutofit/>
          </a:bodyPr>
          <a:lstStyle/>
          <a:p>
            <a:r>
              <a:rPr lang="fr-BE" sz="1800" dirty="0"/>
              <a:t>Art. 6.</a:t>
            </a:r>
          </a:p>
          <a:p>
            <a:pPr>
              <a:buNone/>
            </a:pPr>
            <a:r>
              <a:rPr lang="fr-BE" sz="1800" dirty="0"/>
              <a:t>	La stratégie immobilière globale comprend au minimum :</a:t>
            </a:r>
          </a:p>
          <a:p>
            <a:pPr>
              <a:buNone/>
            </a:pPr>
            <a:r>
              <a:rPr lang="fr-BE" sz="1800" dirty="0"/>
              <a:t>			1° un recensement des bâtiments du demandeur;</a:t>
            </a:r>
          </a:p>
          <a:p>
            <a:pPr>
              <a:buNone/>
            </a:pPr>
            <a:r>
              <a:rPr lang="fr-BE" sz="1800" dirty="0"/>
              <a:t>			2° la description des besoins du demandeur, en termes 				d'occupation, de localisation et de services à proposer;</a:t>
            </a:r>
          </a:p>
          <a:p>
            <a:pPr lvl="2">
              <a:buNone/>
            </a:pPr>
            <a:r>
              <a:rPr lang="fr-BE" dirty="0"/>
              <a:t>3° un monitoring des consommations des bâtiments;</a:t>
            </a:r>
          </a:p>
          <a:p>
            <a:pPr lvl="2">
              <a:buNone/>
            </a:pPr>
            <a:r>
              <a:rPr lang="fr-BE" dirty="0"/>
              <a:t>4° un descriptif du plan d'action relatif à la gestion du parc et à ses évolutions</a:t>
            </a:r>
          </a:p>
          <a:p>
            <a:pPr>
              <a:buNone/>
            </a:pPr>
            <a:endParaRPr lang="fr-BE" sz="1800" dirty="0"/>
          </a:p>
          <a:p>
            <a:pPr>
              <a:buNone/>
            </a:pP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755708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UREBA réforme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1063229"/>
            <a:ext cx="7868120" cy="3227849"/>
          </a:xfrm>
        </p:spPr>
        <p:txBody>
          <a:bodyPr>
            <a:normAutofit/>
          </a:bodyPr>
          <a:lstStyle/>
          <a:p>
            <a:r>
              <a:rPr lang="fr-BE" sz="1800" dirty="0"/>
              <a:t>Période transitoire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BE" sz="1800" dirty="0"/>
              <a:t>1 an à dater de l'entrée en vigueur de l’arrêté</a:t>
            </a:r>
          </a:p>
          <a:p>
            <a:pPr marL="0" indent="0">
              <a:buNone/>
            </a:pPr>
            <a:r>
              <a:rPr lang="fr-BE" sz="1800" dirty="0"/>
              <a:t>Possibilité d’introduire un dossier sous les conditions de l’AGW de 2013.</a:t>
            </a:r>
          </a:p>
          <a:p>
            <a:pPr marL="0" indent="0">
              <a:buNone/>
            </a:pPr>
            <a:endParaRPr lang="fr-BE" sz="1800" dirty="0"/>
          </a:p>
          <a:p>
            <a:pPr marL="0" indent="0">
              <a:buNone/>
            </a:pPr>
            <a:r>
              <a:rPr lang="fr-BE" sz="1800" dirty="0"/>
              <a:t>Initialement prévu </a:t>
            </a:r>
            <a:r>
              <a:rPr lang="fr-BE" sz="1800" dirty="0">
                <a:sym typeface="Wingdings" panose="05000000000000000000" pitchFamily="2" charset="2"/>
              </a:rPr>
              <a:t> période transitoire de 3ans pour constituer la SIG</a:t>
            </a:r>
            <a:endParaRPr lang="fr-BE" sz="1800" dirty="0"/>
          </a:p>
          <a:p>
            <a:pPr marL="0" indent="0">
              <a:buNone/>
            </a:pPr>
            <a:endParaRPr lang="fr-BE" sz="1800" dirty="0"/>
          </a:p>
          <a:p>
            <a:pPr marL="0" indent="0">
              <a:buNone/>
            </a:pPr>
            <a:endParaRPr lang="fr-BE" sz="1800" dirty="0"/>
          </a:p>
          <a:p>
            <a:pPr>
              <a:buNone/>
            </a:pPr>
            <a:endParaRPr lang="fr-BE" sz="1800" dirty="0"/>
          </a:p>
          <a:p>
            <a:pPr>
              <a:buNone/>
            </a:pP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221540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UREBA réforme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1063229"/>
            <a:ext cx="7868120" cy="3227849"/>
          </a:xfrm>
        </p:spPr>
        <p:txBody>
          <a:bodyPr>
            <a:normAutofit/>
          </a:bodyPr>
          <a:lstStyle/>
          <a:p>
            <a:pPr lvl="2" algn="just">
              <a:buNone/>
            </a:pPr>
            <a:endParaRPr lang="fr-BE" sz="1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BE" sz="2000" dirty="0"/>
              <a:t>Subside pour l’élaboration d’une stratégie immobilière globale</a:t>
            </a:r>
          </a:p>
          <a:p>
            <a:pPr>
              <a:buNone/>
            </a:pPr>
            <a:endParaRPr lang="fr-BE" sz="2000" dirty="0"/>
          </a:p>
          <a:p>
            <a:pPr>
              <a:buNone/>
            </a:pPr>
            <a:r>
              <a:rPr lang="fr-BE" sz="2000" dirty="0">
                <a:sym typeface="Wingdings" panose="05000000000000000000" pitchFamily="2" charset="2"/>
              </a:rPr>
              <a:t>	 75% de </a:t>
            </a:r>
            <a:r>
              <a:rPr lang="fr-BE" sz="2000" dirty="0"/>
              <a:t>la facture ou de la note d'honoraires.</a:t>
            </a:r>
          </a:p>
          <a:p>
            <a:pPr>
              <a:buNone/>
            </a:pPr>
            <a:endParaRPr lang="fr-BE" sz="1800" dirty="0"/>
          </a:p>
          <a:p>
            <a:pPr>
              <a:buNone/>
            </a:pP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1974512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UREBA réforme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/>
          </a:p>
          <a:p>
            <a:endParaRPr lang="fr-BE" dirty="0"/>
          </a:p>
          <a:p>
            <a:pPr>
              <a:buNone/>
            </a:pPr>
            <a:r>
              <a:rPr lang="fr-BE" sz="3600" dirty="0"/>
              <a:t>Merci de votre attention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C30C93E793E04387733ADA109240D8" ma:contentTypeVersion="17" ma:contentTypeDescription="Crée un document." ma:contentTypeScope="" ma:versionID="573a09a00c9dc168b9a30d870b8a745d">
  <xsd:schema xmlns:xsd="http://www.w3.org/2001/XMLSchema" xmlns:xs="http://www.w3.org/2001/XMLSchema" xmlns:p="http://schemas.microsoft.com/office/2006/metadata/properties" xmlns:ns2="8710636d-9857-4743-9e78-7d58039af9bd" xmlns:ns3="18f0c47a-89de-4256-972f-e1abe907faa5" targetNamespace="http://schemas.microsoft.com/office/2006/metadata/properties" ma:root="true" ma:fieldsID="7628fdacf4b6ab620a135e4ff45050c0" ns2:_="" ns3:_="">
    <xsd:import namespace="8710636d-9857-4743-9e78-7d58039af9bd"/>
    <xsd:import namespace="18f0c47a-89de-4256-972f-e1abe907fa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0636d-9857-4743-9e78-7d58039af9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9d58c1fb-32c6-4b56-aee8-90a1d1f8af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0c47a-89de-4256-972f-e1abe907faa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064a744-288c-450e-83a8-f62fbb83f798}" ma:internalName="TaxCatchAll" ma:showField="CatchAllData" ma:web="18f0c47a-89de-4256-972f-e1abe907faa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FFF3DF-8BA4-4933-8769-54C705143D47}"/>
</file>

<file path=customXml/itemProps2.xml><?xml version="1.0" encoding="utf-8"?>
<ds:datastoreItem xmlns:ds="http://schemas.openxmlformats.org/officeDocument/2006/customXml" ds:itemID="{91ABCC03-5A6F-4BF4-8358-84FB2E5D5D78}"/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216</Words>
  <Application>Microsoft Office PowerPoint</Application>
  <PresentationFormat>Affichage à l'écran (16:9)</PresentationFormat>
  <Paragraphs>32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Thème Office</vt:lpstr>
      <vt:lpstr>UREBA Stratégie immobilière globale</vt:lpstr>
      <vt:lpstr>UREBA réforme</vt:lpstr>
      <vt:lpstr>UREBA réforme</vt:lpstr>
      <vt:lpstr>UREBA réforme</vt:lpstr>
      <vt:lpstr>UREBA réforme</vt:lpstr>
      <vt:lpstr>UREBA réforme</vt:lpstr>
    </vt:vector>
  </TitlesOfParts>
  <Company>Service public de Wallonie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Jean-Sébastien Cornélis</dc:creator>
  <cp:lastModifiedBy>NEIRINCKX Nicolas</cp:lastModifiedBy>
  <cp:revision>70</cp:revision>
  <dcterms:created xsi:type="dcterms:W3CDTF">2017-06-20T09:48:45Z</dcterms:created>
  <dcterms:modified xsi:type="dcterms:W3CDTF">2023-09-25T10:00:15Z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2a09c5-6e26-4737-a926-47ef1ab198ae_Enabled">
    <vt:lpwstr>True</vt:lpwstr>
  </property>
  <property fmtid="{D5CDD505-2E9C-101B-9397-08002B2CF9AE}" pid="3" name="MSIP_Label_e72a09c5-6e26-4737-a926-47ef1ab198ae_SiteId">
    <vt:lpwstr>1f816a84-7aa6-4a56-b22a-7b3452fa8681</vt:lpwstr>
  </property>
  <property fmtid="{D5CDD505-2E9C-101B-9397-08002B2CF9AE}" pid="4" name="MSIP_Label_e72a09c5-6e26-4737-a926-47ef1ab198ae_Owner">
    <vt:lpwstr>nicolas.neirinckx@spw.wallonie.be</vt:lpwstr>
  </property>
  <property fmtid="{D5CDD505-2E9C-101B-9397-08002B2CF9AE}" pid="5" name="MSIP_Label_e72a09c5-6e26-4737-a926-47ef1ab198ae_SetDate">
    <vt:lpwstr>2020-03-09T08:58:20.1125653Z</vt:lpwstr>
  </property>
  <property fmtid="{D5CDD505-2E9C-101B-9397-08002B2CF9AE}" pid="6" name="MSIP_Label_e72a09c5-6e26-4737-a926-47ef1ab198ae_Name">
    <vt:lpwstr>Confidentiel</vt:lpwstr>
  </property>
  <property fmtid="{D5CDD505-2E9C-101B-9397-08002B2CF9AE}" pid="7" name="MSIP_Label_e72a09c5-6e26-4737-a926-47ef1ab198ae_Application">
    <vt:lpwstr>Microsoft Azure Information Protection</vt:lpwstr>
  </property>
  <property fmtid="{D5CDD505-2E9C-101B-9397-08002B2CF9AE}" pid="8" name="MSIP_Label_e72a09c5-6e26-4737-a926-47ef1ab198ae_ActionId">
    <vt:lpwstr>e78da706-9b6e-4fa5-84b3-ffc00b40237d</vt:lpwstr>
  </property>
  <property fmtid="{D5CDD505-2E9C-101B-9397-08002B2CF9AE}" pid="9" name="MSIP_Label_e72a09c5-6e26-4737-a926-47ef1ab198ae_Extended_MSFT_Method">
    <vt:lpwstr>Automatic</vt:lpwstr>
  </property>
  <property fmtid="{D5CDD505-2E9C-101B-9397-08002B2CF9AE}" pid="10" name="Sensitivity">
    <vt:lpwstr>Confidentiel</vt:lpwstr>
  </property>
</Properties>
</file>