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9" r:id="rId5"/>
    <p:sldId id="271" r:id="rId6"/>
    <p:sldId id="270" r:id="rId7"/>
    <p:sldId id="272" r:id="rId8"/>
    <p:sldId id="273" r:id="rId9"/>
    <p:sldId id="274" r:id="rId10"/>
    <p:sldId id="275" r:id="rId11"/>
    <p:sldId id="266" r:id="rId12"/>
    <p:sldId id="277" r:id="rId13"/>
    <p:sldId id="262" r:id="rId14"/>
    <p:sldId id="276" r:id="rId15"/>
    <p:sldId id="267" r:id="rId16"/>
    <p:sldId id="26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2A6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1" d="100"/>
          <a:sy n="161" d="100"/>
        </p:scale>
        <p:origin x="308" y="1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001ED0-1511-7CB7-D9D2-674CB9A0230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E6E2A91-F1C8-AA2D-1AED-48C4EE931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DF4CA6C-C0C6-CEFE-73E2-A6DBE1F26DEC}"/>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5" name="Espace réservé du pied de page 4">
            <a:extLst>
              <a:ext uri="{FF2B5EF4-FFF2-40B4-BE49-F238E27FC236}">
                <a16:creationId xmlns:a16="http://schemas.microsoft.com/office/drawing/2014/main" id="{359DCF76-BFF7-E68E-3A8D-606D83445CF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CDBC3E3-22DC-D46A-0282-7D678EEE434C}"/>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22771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846B6-A4C0-776C-D3D9-0BBD6A1F5E1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3E260F6-F7F1-6E25-6BFB-0ADAD32CB66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ABB3259-9D70-0B4C-934A-135F6C898552}"/>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5" name="Espace réservé du pied de page 4">
            <a:extLst>
              <a:ext uri="{FF2B5EF4-FFF2-40B4-BE49-F238E27FC236}">
                <a16:creationId xmlns:a16="http://schemas.microsoft.com/office/drawing/2014/main" id="{EEFAFC36-931D-F7CF-CF86-C3C4507D9CB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692594E-B9D2-B3C8-9584-DE5BABE6C5B2}"/>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283112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D69211-7152-293E-7EB5-9F9F1D550CD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3967D827-2C74-5570-7855-6C6A45E9CA1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01C81C4-EB9E-7496-E00D-C206E023D366}"/>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5" name="Espace réservé du pied de page 4">
            <a:extLst>
              <a:ext uri="{FF2B5EF4-FFF2-40B4-BE49-F238E27FC236}">
                <a16:creationId xmlns:a16="http://schemas.microsoft.com/office/drawing/2014/main" id="{3EB4D30B-19A3-AC20-71BB-B11778BD8B2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4EDE5F7-5ADC-BF87-0008-28B1B1BAE4CE}"/>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38658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2D452-7440-3332-19DF-EE6E6DD9298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70B1517-F1D5-BE5F-97C7-5424F2435B1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C0F28EB-BC8B-3D2D-D30C-2661188F047E}"/>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5" name="Espace réservé du pied de page 4">
            <a:extLst>
              <a:ext uri="{FF2B5EF4-FFF2-40B4-BE49-F238E27FC236}">
                <a16:creationId xmlns:a16="http://schemas.microsoft.com/office/drawing/2014/main" id="{92F75460-9492-D546-C2EA-056BDF6ED16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488E7AB-9DBD-4C29-E532-B9823DD838E5}"/>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203590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36E0D-9367-DF3E-5D90-70FA527567F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901DC08-BE4E-17F3-7417-BADBB9581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5D0766C-1A67-317A-9891-74BCA3E76518}"/>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5" name="Espace réservé du pied de page 4">
            <a:extLst>
              <a:ext uri="{FF2B5EF4-FFF2-40B4-BE49-F238E27FC236}">
                <a16:creationId xmlns:a16="http://schemas.microsoft.com/office/drawing/2014/main" id="{1D93543A-6EE6-9EEF-D6B0-EEDB82C916F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F1DA9F9-0E1B-0E36-FDA7-FDE7298E5474}"/>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317705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71475-0A7D-77DF-B1A1-45504810F35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FA63FE2-0BDB-F7D4-6985-7AB1A225F6A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A060D5D2-71D1-A5E3-BC4E-1D611C60E28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B0237A24-671A-CA75-4BAA-1307456A4BDF}"/>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6" name="Espace réservé du pied de page 5">
            <a:extLst>
              <a:ext uri="{FF2B5EF4-FFF2-40B4-BE49-F238E27FC236}">
                <a16:creationId xmlns:a16="http://schemas.microsoft.com/office/drawing/2014/main" id="{3B8903E8-34A0-3577-A62B-0DF066FE58B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6CAFE73-89B3-A67C-D5E6-BBA193B71423}"/>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236401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61B1E-419F-E764-1879-BC83F1B579BC}"/>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188CC21-71B6-8D25-BCFD-96492F54EF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C3F3A98-46C9-EF1F-B252-5DE06722464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4202B8D-6578-B28D-F3A5-06754C016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85EE865-6AD9-D39E-0019-80083CB9829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10DE66B-09B2-80B6-ED22-331AE6752360}"/>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8" name="Espace réservé du pied de page 7">
            <a:extLst>
              <a:ext uri="{FF2B5EF4-FFF2-40B4-BE49-F238E27FC236}">
                <a16:creationId xmlns:a16="http://schemas.microsoft.com/office/drawing/2014/main" id="{77410DFF-28F8-F608-36A9-07A79B1D5A04}"/>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09ED7AF8-D4F8-66AF-8893-1D14E23E5C2D}"/>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140587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C0BCE8-A723-EF21-61CE-4B49BC1D2284}"/>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BC29F79A-968D-774C-7FDB-4864B6C4590F}"/>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4" name="Espace réservé du pied de page 3">
            <a:extLst>
              <a:ext uri="{FF2B5EF4-FFF2-40B4-BE49-F238E27FC236}">
                <a16:creationId xmlns:a16="http://schemas.microsoft.com/office/drawing/2014/main" id="{91EE68AB-F258-4684-1002-1590CA23EA1C}"/>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B3CD2658-2C64-C3C3-FD22-521E44E4F9C6}"/>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315698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D0A006E-698F-5F8A-D119-74182276B9E7}"/>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3" name="Espace réservé du pied de page 2">
            <a:extLst>
              <a:ext uri="{FF2B5EF4-FFF2-40B4-BE49-F238E27FC236}">
                <a16:creationId xmlns:a16="http://schemas.microsoft.com/office/drawing/2014/main" id="{E2D5E6B2-7744-A4C3-A4A6-C97142DF7B07}"/>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0C5805BD-F3C5-F499-E803-05E09824FFD2}"/>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391103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D1AA5-7C31-AB5F-F875-7B23BCC2E4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6C7C1B2C-BBD7-885A-169D-6F30BFA0C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461CF0C5-BDAC-701C-56B0-B3D73E77C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17397D-143B-C03B-223E-2360014CB0A2}"/>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6" name="Espace réservé du pied de page 5">
            <a:extLst>
              <a:ext uri="{FF2B5EF4-FFF2-40B4-BE49-F238E27FC236}">
                <a16:creationId xmlns:a16="http://schemas.microsoft.com/office/drawing/2014/main" id="{192D771E-97B2-A860-F074-F6F905964B1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E4804C4-8077-782B-9B9C-4840987A85A4}"/>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163281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ECB99-136F-3717-F2CD-3597BB6B88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1739AD97-AB31-8B95-EFFE-B7EC95D1F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FF3B9E21-0913-8D2C-DCAA-DF15153E7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09E23F-30BD-2C49-3E45-A57B92636A6F}"/>
              </a:ext>
            </a:extLst>
          </p:cNvPr>
          <p:cNvSpPr>
            <a:spLocks noGrp="1"/>
          </p:cNvSpPr>
          <p:nvPr>
            <p:ph type="dt" sz="half" idx="10"/>
          </p:nvPr>
        </p:nvSpPr>
        <p:spPr/>
        <p:txBody>
          <a:bodyPr/>
          <a:lstStyle/>
          <a:p>
            <a:fld id="{AAEDC5B0-399C-487D-AFBC-846B911C1655}" type="datetimeFigureOut">
              <a:rPr lang="fr-BE" smtClean="0"/>
              <a:t>28-09-23</a:t>
            </a:fld>
            <a:endParaRPr lang="fr-BE"/>
          </a:p>
        </p:txBody>
      </p:sp>
      <p:sp>
        <p:nvSpPr>
          <p:cNvPr id="6" name="Espace réservé du pied de page 5">
            <a:extLst>
              <a:ext uri="{FF2B5EF4-FFF2-40B4-BE49-F238E27FC236}">
                <a16:creationId xmlns:a16="http://schemas.microsoft.com/office/drawing/2014/main" id="{6B799104-7DC0-F107-945C-0ABB42F827F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38D27C3-5566-95C0-D6CB-88D725E5FD5A}"/>
              </a:ext>
            </a:extLst>
          </p:cNvPr>
          <p:cNvSpPr>
            <a:spLocks noGrp="1"/>
          </p:cNvSpPr>
          <p:nvPr>
            <p:ph type="sldNum" sz="quarter" idx="12"/>
          </p:nvPr>
        </p:nvSpPr>
        <p:spPr/>
        <p:txBody>
          <a:bodyPr/>
          <a:lstStyle/>
          <a:p>
            <a:fld id="{632BE626-F378-4F60-BAFF-9E8867879360}" type="slidenum">
              <a:rPr lang="fr-BE" smtClean="0"/>
              <a:t>‹N°›</a:t>
            </a:fld>
            <a:endParaRPr lang="fr-BE"/>
          </a:p>
        </p:txBody>
      </p:sp>
    </p:spTree>
    <p:extLst>
      <p:ext uri="{BB962C8B-B14F-4D97-AF65-F5344CB8AC3E}">
        <p14:creationId xmlns:p14="http://schemas.microsoft.com/office/powerpoint/2010/main" val="94653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E4542A-0634-42AA-FEDA-B581D149B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810126D-4A26-0D07-8B6F-65A449656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687AE72-C556-04B8-3D72-7AF5941CF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DC5B0-399C-487D-AFBC-846B911C1655}" type="datetimeFigureOut">
              <a:rPr lang="fr-BE" smtClean="0"/>
              <a:t>28-09-23</a:t>
            </a:fld>
            <a:endParaRPr lang="fr-BE"/>
          </a:p>
        </p:txBody>
      </p:sp>
      <p:sp>
        <p:nvSpPr>
          <p:cNvPr id="5" name="Espace réservé du pied de page 4">
            <a:extLst>
              <a:ext uri="{FF2B5EF4-FFF2-40B4-BE49-F238E27FC236}">
                <a16:creationId xmlns:a16="http://schemas.microsoft.com/office/drawing/2014/main" id="{8C2FBECC-8ADE-942A-F8C3-30D16E906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A9462D6F-6973-8D03-3E07-24F142CA9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BE626-F378-4F60-BAFF-9E8867879360}" type="slidenum">
              <a:rPr lang="fr-BE" smtClean="0"/>
              <a:t>‹N°›</a:t>
            </a:fld>
            <a:endParaRPr lang="fr-BE"/>
          </a:p>
        </p:txBody>
      </p:sp>
    </p:spTree>
    <p:extLst>
      <p:ext uri="{BB962C8B-B14F-4D97-AF65-F5344CB8AC3E}">
        <p14:creationId xmlns:p14="http://schemas.microsoft.com/office/powerpoint/2010/main" val="142846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fVsoAoHY3UsK6FAa9"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282D22F-0F0F-29C0-6B22-1B4BC59C7306}"/>
              </a:ext>
            </a:extLst>
          </p:cNvPr>
          <p:cNvSpPr>
            <a:spLocks noGrp="1"/>
          </p:cNvSpPr>
          <p:nvPr>
            <p:ph type="subTitle" idx="1"/>
          </p:nvPr>
        </p:nvSpPr>
        <p:spPr>
          <a:xfrm>
            <a:off x="4041731" y="6007442"/>
            <a:ext cx="5205786" cy="381000"/>
          </a:xfrm>
        </p:spPr>
        <p:txBody>
          <a:bodyPr>
            <a:normAutofit lnSpcReduction="10000"/>
          </a:bodyPr>
          <a:lstStyle/>
          <a:p>
            <a:pPr algn="r"/>
            <a:r>
              <a:rPr lang="fr-FR" sz="1100" dirty="0">
                <a:latin typeface="+mj-lt"/>
              </a:rPr>
              <a:t>19 septembre 2023 - Evénement de clôture : Soutien à la vague de rénovation : un Service Intégré d'Accompagnement à la Rénovation Energétique (SIARE) en Wallonie </a:t>
            </a:r>
            <a:endParaRPr lang="fr-BE" sz="1100" dirty="0">
              <a:latin typeface="+mj-lt"/>
            </a:endParaRPr>
          </a:p>
        </p:txBody>
      </p:sp>
      <p:pic>
        <p:nvPicPr>
          <p:cNvPr id="5" name="Image 4">
            <a:extLst>
              <a:ext uri="{FF2B5EF4-FFF2-40B4-BE49-F238E27FC236}">
                <a16:creationId xmlns:a16="http://schemas.microsoft.com/office/drawing/2014/main" id="{51CB7151-64B9-AF3F-72ED-051D1406F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833" y="1113955"/>
            <a:ext cx="7030333" cy="2888701"/>
          </a:xfrm>
          <a:prstGeom prst="rect">
            <a:avLst/>
          </a:prstGeom>
        </p:spPr>
      </p:pic>
      <p:sp>
        <p:nvSpPr>
          <p:cNvPr id="6" name="Sous-titre 2">
            <a:extLst>
              <a:ext uri="{FF2B5EF4-FFF2-40B4-BE49-F238E27FC236}">
                <a16:creationId xmlns:a16="http://schemas.microsoft.com/office/drawing/2014/main" id="{9D2A739E-92DC-B403-FF52-CBE64BB921CD}"/>
              </a:ext>
            </a:extLst>
          </p:cNvPr>
          <p:cNvSpPr txBox="1">
            <a:spLocks/>
          </p:cNvSpPr>
          <p:nvPr/>
        </p:nvSpPr>
        <p:spPr>
          <a:xfrm>
            <a:off x="2984741" y="5354419"/>
            <a:ext cx="6262776" cy="381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FR" sz="1600" b="1" dirty="0">
                <a:latin typeface="+mj-lt"/>
              </a:rPr>
              <a:t>Adeline Stals, coordinatrice d’</a:t>
            </a:r>
            <a:r>
              <a:rPr lang="fr-FR" sz="1600" b="1" dirty="0" err="1">
                <a:latin typeface="+mj-lt"/>
              </a:rPr>
              <a:t>EN’Hestia</a:t>
            </a:r>
            <a:endParaRPr lang="fr-BE" sz="1600" b="1" dirty="0">
              <a:latin typeface="+mj-lt"/>
            </a:endParaRPr>
          </a:p>
        </p:txBody>
      </p:sp>
      <p:pic>
        <p:nvPicPr>
          <p:cNvPr id="8" name="Image 7">
            <a:extLst>
              <a:ext uri="{FF2B5EF4-FFF2-40B4-BE49-F238E27FC236}">
                <a16:creationId xmlns:a16="http://schemas.microsoft.com/office/drawing/2014/main" id="{A5CCB88D-24F4-36BD-4883-06C3DB6A4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215" y="4618556"/>
            <a:ext cx="1512163" cy="2221044"/>
          </a:xfrm>
          <a:prstGeom prst="rect">
            <a:avLst/>
          </a:prstGeom>
        </p:spPr>
      </p:pic>
    </p:spTree>
    <p:extLst>
      <p:ext uri="{BB962C8B-B14F-4D97-AF65-F5344CB8AC3E}">
        <p14:creationId xmlns:p14="http://schemas.microsoft.com/office/powerpoint/2010/main" val="121072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204141"/>
            <a:ext cx="10771001" cy="1600439"/>
          </a:xfrm>
          <a:prstGeom prst="rect">
            <a:avLst/>
          </a:prstGeom>
        </p:spPr>
      </p:pic>
      <p:sp>
        <p:nvSpPr>
          <p:cNvPr id="13" name="Rectangle 12">
            <a:extLst>
              <a:ext uri="{FF2B5EF4-FFF2-40B4-BE49-F238E27FC236}">
                <a16:creationId xmlns:a16="http://schemas.microsoft.com/office/drawing/2014/main" id="{C97D99A8-0ABE-271B-DF83-B243DE4498E6}"/>
              </a:ext>
            </a:extLst>
          </p:cNvPr>
          <p:cNvSpPr/>
          <p:nvPr/>
        </p:nvSpPr>
        <p:spPr>
          <a:xfrm flipH="1">
            <a:off x="960120" y="167640"/>
            <a:ext cx="766572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a:extLst>
              <a:ext uri="{FF2B5EF4-FFF2-40B4-BE49-F238E27FC236}">
                <a16:creationId xmlns:a16="http://schemas.microsoft.com/office/drawing/2014/main" id="{354D7322-1465-00BD-2047-77A4E78EB306}"/>
              </a:ext>
            </a:extLst>
          </p:cNvPr>
          <p:cNvPicPr>
            <a:picLocks noChangeAspect="1"/>
          </p:cNvPicPr>
          <p:nvPr/>
        </p:nvPicPr>
        <p:blipFill>
          <a:blip r:embed="rId3"/>
          <a:stretch>
            <a:fillRect/>
          </a:stretch>
        </p:blipFill>
        <p:spPr>
          <a:xfrm>
            <a:off x="8088957" y="1630998"/>
            <a:ext cx="3548039" cy="3485087"/>
          </a:xfrm>
          <a:prstGeom prst="rect">
            <a:avLst/>
          </a:prstGeom>
        </p:spPr>
      </p:pic>
      <p:grpSp>
        <p:nvGrpSpPr>
          <p:cNvPr id="4" name="Groupe 3">
            <a:extLst>
              <a:ext uri="{FF2B5EF4-FFF2-40B4-BE49-F238E27FC236}">
                <a16:creationId xmlns:a16="http://schemas.microsoft.com/office/drawing/2014/main" id="{700F3A68-0D87-91D4-7248-19C5B1959D36}"/>
              </a:ext>
            </a:extLst>
          </p:cNvPr>
          <p:cNvGrpSpPr>
            <a:grpSpLocks noChangeAspect="1"/>
          </p:cNvGrpSpPr>
          <p:nvPr/>
        </p:nvGrpSpPr>
        <p:grpSpPr>
          <a:xfrm>
            <a:off x="1162453" y="1649508"/>
            <a:ext cx="2262575" cy="2060765"/>
            <a:chOff x="10304318" y="1103294"/>
            <a:chExt cx="1494246" cy="1360967"/>
          </a:xfrm>
        </p:grpSpPr>
        <p:grpSp>
          <p:nvGrpSpPr>
            <p:cNvPr id="5" name="Groupe 4">
              <a:extLst>
                <a:ext uri="{FF2B5EF4-FFF2-40B4-BE49-F238E27FC236}">
                  <a16:creationId xmlns:a16="http://schemas.microsoft.com/office/drawing/2014/main" id="{8B383A49-335A-F6DD-C5ED-32672EA11476}"/>
                </a:ext>
              </a:extLst>
            </p:cNvPr>
            <p:cNvGrpSpPr/>
            <p:nvPr/>
          </p:nvGrpSpPr>
          <p:grpSpPr>
            <a:xfrm>
              <a:off x="10425968" y="1103294"/>
              <a:ext cx="1372596" cy="1360967"/>
              <a:chOff x="9846848" y="1093134"/>
              <a:chExt cx="1372596" cy="1360967"/>
            </a:xfrm>
          </p:grpSpPr>
          <p:pic>
            <p:nvPicPr>
              <p:cNvPr id="7" name="Image 6">
                <a:extLst>
                  <a:ext uri="{FF2B5EF4-FFF2-40B4-BE49-F238E27FC236}">
                    <a16:creationId xmlns:a16="http://schemas.microsoft.com/office/drawing/2014/main" id="{FA2A8DA9-DAC9-D36E-A4C3-026052F60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848" y="1093134"/>
                <a:ext cx="1352588" cy="1352588"/>
              </a:xfrm>
              <a:prstGeom prst="rect">
                <a:avLst/>
              </a:prstGeom>
            </p:spPr>
          </p:pic>
          <p:sp>
            <p:nvSpPr>
              <p:cNvPr id="8" name="Ellipse 7">
                <a:extLst>
                  <a:ext uri="{FF2B5EF4-FFF2-40B4-BE49-F238E27FC236}">
                    <a16:creationId xmlns:a16="http://schemas.microsoft.com/office/drawing/2014/main" id="{0A46559F-4180-55CC-A279-EE50F1D9B83B}"/>
                  </a:ext>
                </a:extLst>
              </p:cNvPr>
              <p:cNvSpPr/>
              <p:nvPr/>
            </p:nvSpPr>
            <p:spPr>
              <a:xfrm>
                <a:off x="9864355" y="1099012"/>
                <a:ext cx="1355089" cy="1355089"/>
              </a:xfrm>
              <a:prstGeom prst="ellipse">
                <a:avLst/>
              </a:prstGeom>
              <a:solidFill>
                <a:srgbClr val="EAC545">
                  <a:alpha val="28000"/>
                </a:srgbClr>
              </a:solidFill>
              <a:ln w="85725">
                <a:solidFill>
                  <a:srgbClr val="A3C184">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6" name="Ellipse 5">
              <a:extLst>
                <a:ext uri="{FF2B5EF4-FFF2-40B4-BE49-F238E27FC236}">
                  <a16:creationId xmlns:a16="http://schemas.microsoft.com/office/drawing/2014/main" id="{606C27F2-9AEF-7C31-F924-895C6CBE03CA}"/>
                </a:ext>
              </a:extLst>
            </p:cNvPr>
            <p:cNvSpPr/>
            <p:nvPr/>
          </p:nvSpPr>
          <p:spPr>
            <a:xfrm>
              <a:off x="10304318" y="1255251"/>
              <a:ext cx="433200" cy="433200"/>
            </a:xfrm>
            <a:prstGeom prst="ellipse">
              <a:avLst/>
            </a:prstGeom>
            <a:solidFill>
              <a:srgbClr val="FFFF00">
                <a:alpha val="50000"/>
              </a:srgbClr>
            </a:solidFill>
            <a:ln>
              <a:solidFill>
                <a:srgbClr val="A3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4</a:t>
              </a:r>
            </a:p>
          </p:txBody>
        </p:sp>
      </p:grpSp>
      <p:pic>
        <p:nvPicPr>
          <p:cNvPr id="9" name="Picture 2" descr="What is a Blower Door Test? Everything You Need to Know">
            <a:extLst>
              <a:ext uri="{FF2B5EF4-FFF2-40B4-BE49-F238E27FC236}">
                <a16:creationId xmlns:a16="http://schemas.microsoft.com/office/drawing/2014/main" id="{55A3BA91-7E8D-93EE-FDA0-999FA4ECFC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316" b="6666"/>
          <a:stretch/>
        </p:blipFill>
        <p:spPr bwMode="auto">
          <a:xfrm>
            <a:off x="5154997" y="1673311"/>
            <a:ext cx="293396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esure débits de la Ventilation - GT-Air">
            <a:extLst>
              <a:ext uri="{FF2B5EF4-FFF2-40B4-BE49-F238E27FC236}">
                <a16:creationId xmlns:a16="http://schemas.microsoft.com/office/drawing/2014/main" id="{C98FB574-0AB1-2580-E8B2-0CDC91284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1211" y="3253421"/>
            <a:ext cx="1757746" cy="180000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40B85832-9307-21E7-8E86-5FFA671041EB}"/>
              </a:ext>
            </a:extLst>
          </p:cNvPr>
          <p:cNvSpPr txBox="1"/>
          <p:nvPr/>
        </p:nvSpPr>
        <p:spPr>
          <a:xfrm>
            <a:off x="1162453" y="4151883"/>
            <a:ext cx="3867808" cy="923330"/>
          </a:xfrm>
          <a:prstGeom prst="rect">
            <a:avLst/>
          </a:prstGeom>
          <a:noFill/>
        </p:spPr>
        <p:txBody>
          <a:bodyPr wrap="square" rtlCol="0">
            <a:spAutoFit/>
          </a:bodyPr>
          <a:lstStyle/>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Infiltrométrie, </a:t>
            </a:r>
            <a:r>
              <a:rPr lang="fr-BE" dirty="0" err="1">
                <a:latin typeface="+mj-lt"/>
                <a:cs typeface="Arial" panose="020B0604020202020204" pitchFamily="34" charset="0"/>
              </a:rPr>
              <a:t>ventilométrie</a:t>
            </a:r>
            <a:endParaRPr lang="fr-BE" dirty="0">
              <a:latin typeface="+mj-lt"/>
              <a:cs typeface="Arial" panose="020B0604020202020204" pitchFamily="34" charset="0"/>
            </a:endParaRPr>
          </a:p>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Certificat PEB</a:t>
            </a:r>
          </a:p>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Monitoring</a:t>
            </a:r>
          </a:p>
        </p:txBody>
      </p:sp>
      <p:sp>
        <p:nvSpPr>
          <p:cNvPr id="15" name="ZoneTexte 14">
            <a:extLst>
              <a:ext uri="{FF2B5EF4-FFF2-40B4-BE49-F238E27FC236}">
                <a16:creationId xmlns:a16="http://schemas.microsoft.com/office/drawing/2014/main" id="{1CBB677C-7068-90BD-72E8-0DCEE057F15A}"/>
              </a:ext>
            </a:extLst>
          </p:cNvPr>
          <p:cNvSpPr txBox="1"/>
          <p:nvPr/>
        </p:nvSpPr>
        <p:spPr>
          <a:xfrm>
            <a:off x="1162453" y="5256808"/>
            <a:ext cx="6520336" cy="954107"/>
          </a:xfrm>
          <a:prstGeom prst="rect">
            <a:avLst/>
          </a:prstGeom>
          <a:noFill/>
          <a:effectLst>
            <a:outerShdw blurRad="50800" dist="50800" dir="2700000" algn="ctr" rotWithShape="0">
              <a:schemeClr val="bg2">
                <a:lumMod val="50000"/>
                <a:alpha val="50000"/>
              </a:schemeClr>
            </a:outerShdw>
          </a:effectLst>
        </p:spPr>
        <p:txBody>
          <a:bodyPr wrap="square" rtlCol="0">
            <a:spAutoFit/>
          </a:bodyPr>
          <a:lstStyle/>
          <a:p>
            <a:r>
              <a:rPr lang="fr-BE" sz="2800" b="1" dirty="0">
                <a:solidFill>
                  <a:schemeClr val="bg1"/>
                </a:solidFill>
                <a:highlight>
                  <a:srgbClr val="A3C184"/>
                </a:highlight>
                <a:latin typeface="Century Gothic" panose="020B0502020202020204" pitchFamily="34" charset="0"/>
                <a:cs typeface="Arial" panose="020B0604020202020204" pitchFamily="34" charset="0"/>
              </a:rPr>
              <a:t>LE PRIX EN’HESTIA</a:t>
            </a:r>
            <a:r>
              <a:rPr lang="fr-BE" sz="2800" b="1" dirty="0">
                <a:solidFill>
                  <a:srgbClr val="A3C184"/>
                </a:solidFill>
                <a:latin typeface="Century Gothic" panose="020B0502020202020204" pitchFamily="34" charset="0"/>
                <a:cs typeface="Arial" panose="020B0604020202020204" pitchFamily="34" charset="0"/>
              </a:rPr>
              <a:t>	</a:t>
            </a:r>
          </a:p>
          <a:p>
            <a:r>
              <a:rPr lang="fr-BE" sz="2800" b="1" dirty="0">
                <a:solidFill>
                  <a:srgbClr val="A3C184"/>
                </a:solidFill>
                <a:latin typeface="Century Gothic" panose="020B0502020202020204" pitchFamily="34" charset="0"/>
                <a:cs typeface="Arial" panose="020B0604020202020204" pitchFamily="34" charset="0"/>
              </a:rPr>
              <a:t>compris dans le suivi travaux</a:t>
            </a:r>
          </a:p>
        </p:txBody>
      </p:sp>
    </p:spTree>
    <p:extLst>
      <p:ext uri="{BB962C8B-B14F-4D97-AF65-F5344CB8AC3E}">
        <p14:creationId xmlns:p14="http://schemas.microsoft.com/office/powerpoint/2010/main" val="285378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7415620-8FD3-C39C-D021-C1B94F467C45}"/>
              </a:ext>
            </a:extLst>
          </p:cNvPr>
          <p:cNvSpPr txBox="1"/>
          <p:nvPr/>
        </p:nvSpPr>
        <p:spPr>
          <a:xfrm>
            <a:off x="916567" y="1130276"/>
            <a:ext cx="5707753" cy="584775"/>
          </a:xfrm>
          <a:prstGeom prst="rect">
            <a:avLst/>
          </a:prstGeom>
          <a:noFill/>
        </p:spPr>
        <p:txBody>
          <a:bodyPr wrap="square" rtlCol="0">
            <a:spAutoFit/>
          </a:bodyPr>
          <a:lstStyle/>
          <a:p>
            <a:r>
              <a:rPr lang="fr-BE" sz="3200" b="1" dirty="0">
                <a:latin typeface="+mj-lt"/>
                <a:cs typeface="Arial" panose="020B0604020202020204" pitchFamily="34" charset="0"/>
              </a:rPr>
              <a:t>Partenariat avec </a:t>
            </a:r>
            <a:r>
              <a:rPr lang="fr-BE" sz="3200" b="1" dirty="0" err="1">
                <a:latin typeface="+mj-lt"/>
                <a:cs typeface="Arial" panose="020B0604020202020204" pitchFamily="34" charset="0"/>
              </a:rPr>
              <a:t>EN’hestia</a:t>
            </a:r>
            <a:r>
              <a:rPr lang="fr-BE" sz="3200" b="1" dirty="0">
                <a:latin typeface="+mj-lt"/>
                <a:cs typeface="Arial" panose="020B0604020202020204" pitchFamily="34" charset="0"/>
              </a:rPr>
              <a:t>	</a:t>
            </a:r>
            <a:endParaRPr lang="fr-BE" sz="3200" dirty="0">
              <a:latin typeface="+mj-lt"/>
              <a:cs typeface="Arial" panose="020B0604020202020204" pitchFamily="34" charset="0"/>
            </a:endParaRPr>
          </a:p>
        </p:txBody>
      </p:sp>
      <p:pic>
        <p:nvPicPr>
          <p:cNvPr id="4" name="Image 3">
            <a:extLst>
              <a:ext uri="{FF2B5EF4-FFF2-40B4-BE49-F238E27FC236}">
                <a16:creationId xmlns:a16="http://schemas.microsoft.com/office/drawing/2014/main" id="{00EEF65D-A486-485F-9004-A7575A014C87}"/>
              </a:ext>
            </a:extLst>
          </p:cNvPr>
          <p:cNvPicPr>
            <a:picLocks noChangeAspect="1"/>
          </p:cNvPicPr>
          <p:nvPr/>
        </p:nvPicPr>
        <p:blipFill>
          <a:blip r:embed="rId2"/>
          <a:stretch>
            <a:fillRect/>
          </a:stretch>
        </p:blipFill>
        <p:spPr>
          <a:xfrm>
            <a:off x="1018167" y="3047914"/>
            <a:ext cx="2361702" cy="1029110"/>
          </a:xfrm>
          <a:prstGeom prst="rect">
            <a:avLst/>
          </a:prstGeom>
        </p:spPr>
      </p:pic>
      <p:sp>
        <p:nvSpPr>
          <p:cNvPr id="5" name="ZoneTexte 4">
            <a:extLst>
              <a:ext uri="{FF2B5EF4-FFF2-40B4-BE49-F238E27FC236}">
                <a16:creationId xmlns:a16="http://schemas.microsoft.com/office/drawing/2014/main" id="{AEA2006A-F660-32EE-D9D9-9EFCF9F80660}"/>
              </a:ext>
            </a:extLst>
          </p:cNvPr>
          <p:cNvSpPr txBox="1"/>
          <p:nvPr/>
        </p:nvSpPr>
        <p:spPr>
          <a:xfrm>
            <a:off x="4172380" y="2168303"/>
            <a:ext cx="1538659" cy="276999"/>
          </a:xfrm>
          <a:prstGeom prst="rect">
            <a:avLst/>
          </a:prstGeom>
          <a:solidFill>
            <a:srgbClr val="EAC545"/>
          </a:solidFill>
        </p:spPr>
        <p:txBody>
          <a:bodyPr wrap="square" rtlCol="0">
            <a:spAutoFit/>
          </a:bodyPr>
          <a:lstStyle/>
          <a:p>
            <a:pPr algn="ctr"/>
            <a:r>
              <a:rPr lang="fr-BE" sz="1200" b="1" dirty="0">
                <a:solidFill>
                  <a:schemeClr val="bg1"/>
                </a:solidFill>
                <a:latin typeface="+mj-lt"/>
                <a:cs typeface="Arial" panose="020B0604020202020204" pitchFamily="34" charset="0"/>
              </a:rPr>
              <a:t>CITOYENS</a:t>
            </a:r>
          </a:p>
        </p:txBody>
      </p:sp>
      <p:sp>
        <p:nvSpPr>
          <p:cNvPr id="6" name="ZoneTexte 5">
            <a:extLst>
              <a:ext uri="{FF2B5EF4-FFF2-40B4-BE49-F238E27FC236}">
                <a16:creationId xmlns:a16="http://schemas.microsoft.com/office/drawing/2014/main" id="{9E970F05-C630-9A45-4086-3445A801F1E3}"/>
              </a:ext>
            </a:extLst>
          </p:cNvPr>
          <p:cNvSpPr txBox="1"/>
          <p:nvPr/>
        </p:nvSpPr>
        <p:spPr>
          <a:xfrm>
            <a:off x="4172380" y="4077024"/>
            <a:ext cx="1538659" cy="276999"/>
          </a:xfrm>
          <a:prstGeom prst="rect">
            <a:avLst/>
          </a:prstGeom>
          <a:solidFill>
            <a:srgbClr val="EAC545"/>
          </a:solidFill>
        </p:spPr>
        <p:txBody>
          <a:bodyPr wrap="square" rtlCol="0">
            <a:spAutoFit/>
          </a:bodyPr>
          <a:lstStyle/>
          <a:p>
            <a:pPr algn="ctr"/>
            <a:r>
              <a:rPr lang="fr-BE" sz="1200" b="1" dirty="0">
                <a:solidFill>
                  <a:schemeClr val="bg1"/>
                </a:solidFill>
                <a:latin typeface="+mj-lt"/>
                <a:cs typeface="Arial" panose="020B0604020202020204" pitchFamily="34" charset="0"/>
              </a:rPr>
              <a:t>COMMUNES</a:t>
            </a:r>
          </a:p>
        </p:txBody>
      </p:sp>
      <p:sp>
        <p:nvSpPr>
          <p:cNvPr id="7" name="ZoneTexte 6">
            <a:extLst>
              <a:ext uri="{FF2B5EF4-FFF2-40B4-BE49-F238E27FC236}">
                <a16:creationId xmlns:a16="http://schemas.microsoft.com/office/drawing/2014/main" id="{9F4EE681-99F3-6984-1BF4-775AD87A8919}"/>
              </a:ext>
            </a:extLst>
          </p:cNvPr>
          <p:cNvSpPr txBox="1"/>
          <p:nvPr/>
        </p:nvSpPr>
        <p:spPr>
          <a:xfrm>
            <a:off x="4071620" y="2643931"/>
            <a:ext cx="6670278" cy="400110"/>
          </a:xfrm>
          <a:prstGeom prst="rect">
            <a:avLst/>
          </a:prstGeom>
          <a:noFill/>
          <a:effectLst>
            <a:outerShdw blurRad="50800" dist="50800" dir="2700000" algn="ctr" rotWithShape="0">
              <a:schemeClr val="bg2">
                <a:lumMod val="50000"/>
                <a:alpha val="40000"/>
              </a:schemeClr>
            </a:outerShdw>
          </a:effectLst>
        </p:spPr>
        <p:txBody>
          <a:bodyPr wrap="square" rtlCol="0">
            <a:spAutoFit/>
          </a:bodyPr>
          <a:lstStyle/>
          <a:p>
            <a:r>
              <a:rPr lang="fr-BE" sz="2000" b="1" dirty="0">
                <a:solidFill>
                  <a:schemeClr val="bg1"/>
                </a:solidFill>
                <a:highlight>
                  <a:srgbClr val="A3C184"/>
                </a:highlight>
                <a:latin typeface="+mj-lt"/>
                <a:cs typeface="Arial" panose="020B0604020202020204" pitchFamily="34" charset="0"/>
              </a:rPr>
              <a:t>LE PRIX EN’HESTIA</a:t>
            </a:r>
            <a:r>
              <a:rPr lang="fr-BE" sz="2000" b="1" dirty="0">
                <a:solidFill>
                  <a:srgbClr val="A3C184"/>
                </a:solidFill>
                <a:latin typeface="+mj-lt"/>
                <a:cs typeface="Arial" panose="020B0604020202020204" pitchFamily="34" charset="0"/>
              </a:rPr>
              <a:t>	selon les phases</a:t>
            </a:r>
          </a:p>
        </p:txBody>
      </p:sp>
      <p:sp>
        <p:nvSpPr>
          <p:cNvPr id="9" name="ZoneTexte 8">
            <a:extLst>
              <a:ext uri="{FF2B5EF4-FFF2-40B4-BE49-F238E27FC236}">
                <a16:creationId xmlns:a16="http://schemas.microsoft.com/office/drawing/2014/main" id="{8EFB4613-8D9B-280D-36D7-1F2956BCD8BB}"/>
              </a:ext>
            </a:extLst>
          </p:cNvPr>
          <p:cNvSpPr txBox="1"/>
          <p:nvPr/>
        </p:nvSpPr>
        <p:spPr>
          <a:xfrm>
            <a:off x="4071619" y="4535320"/>
            <a:ext cx="7270503" cy="400110"/>
          </a:xfrm>
          <a:prstGeom prst="rect">
            <a:avLst/>
          </a:prstGeom>
          <a:noFill/>
          <a:effectLst>
            <a:outerShdw blurRad="50800" dist="50800" dir="2700000" algn="ctr" rotWithShape="0">
              <a:schemeClr val="bg2">
                <a:lumMod val="50000"/>
                <a:alpha val="40000"/>
              </a:schemeClr>
            </a:outerShdw>
          </a:effectLst>
        </p:spPr>
        <p:txBody>
          <a:bodyPr wrap="square" rtlCol="0">
            <a:spAutoFit/>
          </a:bodyPr>
          <a:lstStyle/>
          <a:p>
            <a:r>
              <a:rPr lang="fr-BE" sz="2000" b="1" dirty="0">
                <a:solidFill>
                  <a:schemeClr val="bg1"/>
                </a:solidFill>
                <a:highlight>
                  <a:srgbClr val="A3C184"/>
                </a:highlight>
                <a:latin typeface="+mj-lt"/>
                <a:cs typeface="Arial" panose="020B0604020202020204" pitchFamily="34" charset="0"/>
              </a:rPr>
              <a:t>LE PRIX EN’HESTIA</a:t>
            </a:r>
            <a:r>
              <a:rPr lang="fr-BE" sz="2000" b="1" dirty="0">
                <a:solidFill>
                  <a:srgbClr val="A3C184"/>
                </a:solidFill>
                <a:latin typeface="+mj-lt"/>
                <a:cs typeface="Arial" panose="020B0604020202020204" pitchFamily="34" charset="0"/>
              </a:rPr>
              <a:t>	selon l’objectif du nombre d’audits</a:t>
            </a:r>
          </a:p>
        </p:txBody>
      </p:sp>
      <p:sp>
        <p:nvSpPr>
          <p:cNvPr id="10" name="ZoneTexte 9">
            <a:extLst>
              <a:ext uri="{FF2B5EF4-FFF2-40B4-BE49-F238E27FC236}">
                <a16:creationId xmlns:a16="http://schemas.microsoft.com/office/drawing/2014/main" id="{8599EFFD-1B61-2ED4-7DF8-1A220E2C0A7E}"/>
              </a:ext>
            </a:extLst>
          </p:cNvPr>
          <p:cNvSpPr txBox="1"/>
          <p:nvPr/>
        </p:nvSpPr>
        <p:spPr>
          <a:xfrm>
            <a:off x="6827520" y="5067510"/>
            <a:ext cx="4119880" cy="707886"/>
          </a:xfrm>
          <a:prstGeom prst="rect">
            <a:avLst/>
          </a:prstGeom>
          <a:noFill/>
        </p:spPr>
        <p:txBody>
          <a:bodyPr wrap="square">
            <a:spAutoFit/>
          </a:bodyPr>
          <a:lstStyle/>
          <a:p>
            <a:r>
              <a:rPr lang="fr-BE" sz="2000" b="1" dirty="0">
                <a:solidFill>
                  <a:srgbClr val="A3C184"/>
                </a:solidFill>
                <a:latin typeface="+mj-lt"/>
                <a:cs typeface="Arial" panose="020B0604020202020204" pitchFamily="34" charset="0"/>
              </a:rPr>
              <a:t>20 audits : 10.000 €</a:t>
            </a:r>
          </a:p>
          <a:p>
            <a:r>
              <a:rPr lang="fr-BE" sz="2000" b="1" dirty="0">
                <a:solidFill>
                  <a:srgbClr val="A3C184"/>
                </a:solidFill>
                <a:latin typeface="+mj-lt"/>
                <a:cs typeface="Arial" panose="020B0604020202020204" pitchFamily="34" charset="0"/>
              </a:rPr>
              <a:t>50 audits : 25.000 €</a:t>
            </a:r>
          </a:p>
        </p:txBody>
      </p:sp>
    </p:spTree>
    <p:extLst>
      <p:ext uri="{BB962C8B-B14F-4D97-AF65-F5344CB8AC3E}">
        <p14:creationId xmlns:p14="http://schemas.microsoft.com/office/powerpoint/2010/main" val="408048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1880493-4267-B434-A67F-ADE19498897D}"/>
              </a:ext>
            </a:extLst>
          </p:cNvPr>
          <p:cNvSpPr txBox="1"/>
          <p:nvPr/>
        </p:nvSpPr>
        <p:spPr>
          <a:xfrm>
            <a:off x="916568" y="1130275"/>
            <a:ext cx="11184956" cy="584775"/>
          </a:xfrm>
          <a:prstGeom prst="rect">
            <a:avLst/>
          </a:prstGeom>
          <a:noFill/>
        </p:spPr>
        <p:txBody>
          <a:bodyPr wrap="square" rtlCol="0">
            <a:spAutoFit/>
          </a:bodyPr>
          <a:lstStyle/>
          <a:p>
            <a:r>
              <a:rPr lang="fr-BE" sz="3200" b="1" dirty="0">
                <a:latin typeface="+mj-lt"/>
                <a:cs typeface="Arial" panose="020B0604020202020204" pitchFamily="34" charset="0"/>
              </a:rPr>
              <a:t>Partenariat commune	</a:t>
            </a:r>
            <a:endParaRPr lang="fr-BE" sz="3200" dirty="0">
              <a:latin typeface="+mj-lt"/>
              <a:cs typeface="Arial" panose="020B0604020202020204" pitchFamily="34" charset="0"/>
            </a:endParaRPr>
          </a:p>
        </p:txBody>
      </p:sp>
      <p:sp>
        <p:nvSpPr>
          <p:cNvPr id="5" name="ZoneTexte 4">
            <a:extLst>
              <a:ext uri="{FF2B5EF4-FFF2-40B4-BE49-F238E27FC236}">
                <a16:creationId xmlns:a16="http://schemas.microsoft.com/office/drawing/2014/main" id="{9122F858-E763-E857-8ADE-5CBDF745456C}"/>
              </a:ext>
            </a:extLst>
          </p:cNvPr>
          <p:cNvSpPr txBox="1"/>
          <p:nvPr/>
        </p:nvSpPr>
        <p:spPr>
          <a:xfrm>
            <a:off x="916567" y="3025961"/>
            <a:ext cx="9225653" cy="2116990"/>
          </a:xfrm>
          <a:prstGeom prst="rect">
            <a:avLst/>
          </a:prstGeom>
          <a:noFill/>
        </p:spPr>
        <p:txBody>
          <a:bodyPr wrap="square">
            <a:spAutoFit/>
          </a:bodyPr>
          <a:lstStyle/>
          <a:p>
            <a:pPr>
              <a:lnSpc>
                <a:spcPct val="150000"/>
              </a:lnSpc>
            </a:pPr>
            <a:r>
              <a:rPr lang="fr-BE" b="1" dirty="0">
                <a:latin typeface="+mj-lt"/>
                <a:cs typeface="Arial" panose="020B0604020202020204" pitchFamily="34" charset="0"/>
              </a:rPr>
              <a:t>Sensibilisation</a:t>
            </a:r>
            <a:r>
              <a:rPr lang="fr-BE" dirty="0">
                <a:latin typeface="+mj-lt"/>
                <a:cs typeface="Arial" panose="020B0604020202020204" pitchFamily="34" charset="0"/>
              </a:rPr>
              <a:t> : présence à des événements grand public, soirées d’information</a:t>
            </a:r>
            <a:r>
              <a:rPr lang="fr-BE" i="1" dirty="0">
                <a:latin typeface="+mj-lt"/>
                <a:cs typeface="Arial" panose="020B0604020202020204" pitchFamily="34" charset="0"/>
              </a:rPr>
              <a:t> </a:t>
            </a:r>
          </a:p>
          <a:p>
            <a:pPr>
              <a:lnSpc>
                <a:spcPct val="150000"/>
              </a:lnSpc>
            </a:pPr>
            <a:r>
              <a:rPr lang="fr-BE" b="1" dirty="0">
                <a:latin typeface="+mj-lt"/>
                <a:cs typeface="Arial" panose="020B0604020202020204" pitchFamily="34" charset="0"/>
              </a:rPr>
              <a:t>Accompagnement très présent </a:t>
            </a:r>
            <a:r>
              <a:rPr lang="fr-BE" dirty="0">
                <a:latin typeface="+mj-lt"/>
                <a:cs typeface="Arial" panose="020B0604020202020204" pitchFamily="34" charset="0"/>
              </a:rPr>
              <a:t>: </a:t>
            </a:r>
            <a:r>
              <a:rPr lang="fr-BE" dirty="0" err="1">
                <a:latin typeface="+mj-lt"/>
                <a:cs typeface="Arial" panose="020B0604020202020204" pitchFamily="34" charset="0"/>
              </a:rPr>
              <a:t>quickscan</a:t>
            </a:r>
            <a:r>
              <a:rPr lang="fr-BE" dirty="0">
                <a:latin typeface="+mj-lt"/>
                <a:cs typeface="Arial" panose="020B0604020202020204" pitchFamily="34" charset="0"/>
              </a:rPr>
              <a:t>, màj audits, sollicitations</a:t>
            </a:r>
          </a:p>
          <a:p>
            <a:pPr>
              <a:lnSpc>
                <a:spcPct val="150000"/>
              </a:lnSpc>
            </a:pPr>
            <a:r>
              <a:rPr lang="fr-BE" b="1" dirty="0">
                <a:latin typeface="+mj-lt"/>
                <a:cs typeface="Arial" panose="020B0604020202020204" pitchFamily="34" charset="0"/>
              </a:rPr>
              <a:t>Approche didactique</a:t>
            </a:r>
            <a:r>
              <a:rPr lang="fr-BE" dirty="0">
                <a:latin typeface="+mj-lt"/>
                <a:cs typeface="Arial" panose="020B0604020202020204" pitchFamily="34" charset="0"/>
              </a:rPr>
              <a:t> : supports explicatifs, modélisation 3D</a:t>
            </a:r>
          </a:p>
          <a:p>
            <a:pPr>
              <a:lnSpc>
                <a:spcPct val="150000"/>
              </a:lnSpc>
            </a:pPr>
            <a:r>
              <a:rPr lang="fr-BE" b="1" dirty="0">
                <a:latin typeface="+mj-lt"/>
                <a:cs typeface="Arial" panose="020B0604020202020204" pitchFamily="34" charset="0"/>
              </a:rPr>
              <a:t>Intermédiaire avec les acteurs : </a:t>
            </a:r>
            <a:r>
              <a:rPr lang="fr-BE" dirty="0">
                <a:latin typeface="+mj-lt"/>
                <a:cs typeface="Arial" panose="020B0604020202020204" pitchFamily="34" charset="0"/>
              </a:rPr>
              <a:t>entreprises, architectes</a:t>
            </a:r>
          </a:p>
          <a:p>
            <a:pPr>
              <a:lnSpc>
                <a:spcPct val="150000"/>
              </a:lnSpc>
            </a:pPr>
            <a:r>
              <a:rPr lang="fr-BE" b="1" dirty="0">
                <a:latin typeface="+mj-lt"/>
                <a:cs typeface="Arial" panose="020B0604020202020204" pitchFamily="34" charset="0"/>
              </a:rPr>
              <a:t>Expertises métier : </a:t>
            </a:r>
            <a:r>
              <a:rPr lang="fr-BE" dirty="0">
                <a:latin typeface="+mj-lt"/>
                <a:cs typeface="Arial" panose="020B0604020202020204" pitchFamily="34" charset="0"/>
              </a:rPr>
              <a:t>matériaux bio-/géo sourcés</a:t>
            </a:r>
          </a:p>
        </p:txBody>
      </p:sp>
      <p:sp>
        <p:nvSpPr>
          <p:cNvPr id="6" name="ZoneTexte 5">
            <a:extLst>
              <a:ext uri="{FF2B5EF4-FFF2-40B4-BE49-F238E27FC236}">
                <a16:creationId xmlns:a16="http://schemas.microsoft.com/office/drawing/2014/main" id="{C97715AD-4B49-78FC-F0F8-B4245A869EA0}"/>
              </a:ext>
            </a:extLst>
          </p:cNvPr>
          <p:cNvSpPr txBox="1"/>
          <p:nvPr/>
        </p:nvSpPr>
        <p:spPr>
          <a:xfrm>
            <a:off x="916567" y="1794893"/>
            <a:ext cx="6855702" cy="461665"/>
          </a:xfrm>
          <a:prstGeom prst="rect">
            <a:avLst/>
          </a:prstGeom>
          <a:noFill/>
        </p:spPr>
        <p:txBody>
          <a:bodyPr wrap="square">
            <a:spAutoFit/>
          </a:bodyPr>
          <a:lstStyle/>
          <a:p>
            <a:r>
              <a:rPr lang="fr-BE" sz="2400" b="1" dirty="0">
                <a:latin typeface="+mj-lt"/>
                <a:cs typeface="Arial" panose="020B0604020202020204" pitchFamily="34" charset="0"/>
              </a:rPr>
              <a:t>Pourquoi une intervention de la commune?</a:t>
            </a:r>
            <a:endParaRPr lang="fr-BE" sz="2400" dirty="0">
              <a:latin typeface="+mj-lt"/>
              <a:cs typeface="Arial" panose="020B0604020202020204" pitchFamily="34" charset="0"/>
            </a:endParaRPr>
          </a:p>
        </p:txBody>
      </p:sp>
    </p:spTree>
    <p:extLst>
      <p:ext uri="{BB962C8B-B14F-4D97-AF65-F5344CB8AC3E}">
        <p14:creationId xmlns:p14="http://schemas.microsoft.com/office/powerpoint/2010/main" val="407401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843CB6-ECEE-F246-7931-DEC8EE829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872" y="309634"/>
            <a:ext cx="4470442" cy="6326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a:extLst>
              <a:ext uri="{FF2B5EF4-FFF2-40B4-BE49-F238E27FC236}">
                <a16:creationId xmlns:a16="http://schemas.microsoft.com/office/drawing/2014/main" id="{8514DF77-6344-14F0-B5F8-BB20583A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13" y="3523890"/>
            <a:ext cx="6232142" cy="2253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a:extLst>
              <a:ext uri="{FF2B5EF4-FFF2-40B4-BE49-F238E27FC236}">
                <a16:creationId xmlns:a16="http://schemas.microsoft.com/office/drawing/2014/main" id="{FCFC85A0-3E92-D558-775F-38CFA852B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13" y="616908"/>
            <a:ext cx="4907123" cy="2642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022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ous-titre 2">
            <a:extLst>
              <a:ext uri="{FF2B5EF4-FFF2-40B4-BE49-F238E27FC236}">
                <a16:creationId xmlns:a16="http://schemas.microsoft.com/office/drawing/2014/main" id="{18176CB7-2050-404A-B342-161210A63E83}"/>
              </a:ext>
            </a:extLst>
          </p:cNvPr>
          <p:cNvSpPr txBox="1">
            <a:spLocks/>
          </p:cNvSpPr>
          <p:nvPr/>
        </p:nvSpPr>
        <p:spPr>
          <a:xfrm>
            <a:off x="2095683" y="3074317"/>
            <a:ext cx="2376094" cy="8435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r-FR" sz="1700" dirty="0">
                <a:latin typeface="+mj-lt"/>
              </a:rPr>
              <a:t>Evénements grand public</a:t>
            </a:r>
          </a:p>
          <a:p>
            <a:pPr>
              <a:spcBef>
                <a:spcPts val="0"/>
              </a:spcBef>
            </a:pPr>
            <a:r>
              <a:rPr lang="fr-FR" sz="1700" dirty="0">
                <a:latin typeface="+mj-lt"/>
              </a:rPr>
              <a:t>Soirées d’information</a:t>
            </a:r>
            <a:endParaRPr lang="fr-FR" sz="1600" dirty="0">
              <a:latin typeface="+mj-lt"/>
            </a:endParaRPr>
          </a:p>
          <a:p>
            <a:endParaRPr lang="fr-BE" sz="1600" dirty="0">
              <a:latin typeface="+mj-lt"/>
            </a:endParaRPr>
          </a:p>
        </p:txBody>
      </p:sp>
      <p:sp>
        <p:nvSpPr>
          <p:cNvPr id="8" name="Sous-titre 2">
            <a:extLst>
              <a:ext uri="{FF2B5EF4-FFF2-40B4-BE49-F238E27FC236}">
                <a16:creationId xmlns:a16="http://schemas.microsoft.com/office/drawing/2014/main" id="{AD280622-6E07-076E-D6D8-103C1577D355}"/>
              </a:ext>
            </a:extLst>
          </p:cNvPr>
          <p:cNvSpPr txBox="1">
            <a:spLocks/>
          </p:cNvSpPr>
          <p:nvPr/>
        </p:nvSpPr>
        <p:spPr>
          <a:xfrm>
            <a:off x="7761506" y="3088993"/>
            <a:ext cx="2390630" cy="3544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dirty="0">
                <a:latin typeface="+mj-lt"/>
              </a:rPr>
              <a:t>Audit logement</a:t>
            </a:r>
            <a:endParaRPr lang="fr-BE" sz="1600" dirty="0">
              <a:latin typeface="+mj-lt"/>
            </a:endParaRPr>
          </a:p>
        </p:txBody>
      </p:sp>
      <p:sp>
        <p:nvSpPr>
          <p:cNvPr id="14" name="Arc 13">
            <a:extLst>
              <a:ext uri="{FF2B5EF4-FFF2-40B4-BE49-F238E27FC236}">
                <a16:creationId xmlns:a16="http://schemas.microsoft.com/office/drawing/2014/main" id="{AC4DC511-8B75-E65B-61DA-4D42836B5156}"/>
              </a:ext>
            </a:extLst>
          </p:cNvPr>
          <p:cNvSpPr/>
          <p:nvPr/>
        </p:nvSpPr>
        <p:spPr>
          <a:xfrm rot="19094836">
            <a:off x="2658879" y="2521556"/>
            <a:ext cx="3737497" cy="3277874"/>
          </a:xfrm>
          <a:prstGeom prst="arc">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8" name="Sous-titre 2">
            <a:extLst>
              <a:ext uri="{FF2B5EF4-FFF2-40B4-BE49-F238E27FC236}">
                <a16:creationId xmlns:a16="http://schemas.microsoft.com/office/drawing/2014/main" id="{9D839282-0E96-DF75-823D-B51A13A88373}"/>
              </a:ext>
            </a:extLst>
          </p:cNvPr>
          <p:cNvSpPr txBox="1">
            <a:spLocks/>
          </p:cNvSpPr>
          <p:nvPr/>
        </p:nvSpPr>
        <p:spPr>
          <a:xfrm>
            <a:off x="5021936" y="3074317"/>
            <a:ext cx="2109234" cy="8435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r-FR" sz="1600" dirty="0" err="1">
                <a:latin typeface="+mj-lt"/>
              </a:rPr>
              <a:t>Quickscan</a:t>
            </a:r>
            <a:r>
              <a:rPr lang="fr-FR" sz="1600" dirty="0">
                <a:latin typeface="+mj-lt"/>
              </a:rPr>
              <a:t> </a:t>
            </a:r>
          </a:p>
          <a:p>
            <a:pPr>
              <a:spcBef>
                <a:spcPts val="0"/>
              </a:spcBef>
            </a:pPr>
            <a:endParaRPr lang="fr-FR" sz="1600" dirty="0">
              <a:latin typeface="+mj-lt"/>
            </a:endParaRPr>
          </a:p>
          <a:p>
            <a:endParaRPr lang="fr-FR" sz="1600" dirty="0">
              <a:latin typeface="+mj-lt"/>
            </a:endParaRPr>
          </a:p>
          <a:p>
            <a:endParaRPr lang="fr-BE" sz="1600" dirty="0">
              <a:latin typeface="+mj-lt"/>
            </a:endParaRPr>
          </a:p>
        </p:txBody>
      </p:sp>
      <p:sp>
        <p:nvSpPr>
          <p:cNvPr id="19" name="Arc 18">
            <a:extLst>
              <a:ext uri="{FF2B5EF4-FFF2-40B4-BE49-F238E27FC236}">
                <a16:creationId xmlns:a16="http://schemas.microsoft.com/office/drawing/2014/main" id="{D37CB3E6-4D7F-C436-9875-B628F16C14A9}"/>
              </a:ext>
            </a:extLst>
          </p:cNvPr>
          <p:cNvSpPr/>
          <p:nvPr/>
        </p:nvSpPr>
        <p:spPr>
          <a:xfrm rot="19094836">
            <a:off x="5689742" y="2521557"/>
            <a:ext cx="3737497" cy="3277874"/>
          </a:xfrm>
          <a:prstGeom prst="arc">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0" name="Sous-titre 2">
            <a:extLst>
              <a:ext uri="{FF2B5EF4-FFF2-40B4-BE49-F238E27FC236}">
                <a16:creationId xmlns:a16="http://schemas.microsoft.com/office/drawing/2014/main" id="{F9AD529D-FD78-77E1-8E10-4EA75841A1BF}"/>
              </a:ext>
            </a:extLst>
          </p:cNvPr>
          <p:cNvSpPr txBox="1">
            <a:spLocks/>
          </p:cNvSpPr>
          <p:nvPr/>
        </p:nvSpPr>
        <p:spPr>
          <a:xfrm>
            <a:off x="4105621" y="2029441"/>
            <a:ext cx="1389347" cy="35440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1" dirty="0">
                <a:latin typeface="+mj-lt"/>
              </a:rPr>
              <a:t>10-30%</a:t>
            </a:r>
            <a:endParaRPr lang="fr-BE" sz="2000" b="1" dirty="0">
              <a:latin typeface="+mj-lt"/>
            </a:endParaRPr>
          </a:p>
        </p:txBody>
      </p:sp>
      <p:sp>
        <p:nvSpPr>
          <p:cNvPr id="21" name="Sous-titre 2">
            <a:extLst>
              <a:ext uri="{FF2B5EF4-FFF2-40B4-BE49-F238E27FC236}">
                <a16:creationId xmlns:a16="http://schemas.microsoft.com/office/drawing/2014/main" id="{45FB3CE7-1313-B2E4-DC47-CD7651A2CEAB}"/>
              </a:ext>
            </a:extLst>
          </p:cNvPr>
          <p:cNvSpPr txBox="1">
            <a:spLocks/>
          </p:cNvSpPr>
          <p:nvPr/>
        </p:nvSpPr>
        <p:spPr>
          <a:xfrm>
            <a:off x="7192335" y="2031703"/>
            <a:ext cx="1389347" cy="35440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1" dirty="0">
                <a:latin typeface="+mj-lt"/>
              </a:rPr>
              <a:t>10-30%</a:t>
            </a:r>
            <a:endParaRPr lang="fr-BE" sz="2000" b="1" dirty="0">
              <a:latin typeface="+mj-lt"/>
            </a:endParaRPr>
          </a:p>
        </p:txBody>
      </p:sp>
      <p:pic>
        <p:nvPicPr>
          <p:cNvPr id="24" name="Graphique 23" descr="Utilisateur avec un remplissage uni">
            <a:extLst>
              <a:ext uri="{FF2B5EF4-FFF2-40B4-BE49-F238E27FC236}">
                <a16:creationId xmlns:a16="http://schemas.microsoft.com/office/drawing/2014/main" id="{4816804A-2BD0-FF3B-84CD-A8C66860A1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5720" y="3856107"/>
            <a:ext cx="407068" cy="407068"/>
          </a:xfrm>
          <a:prstGeom prst="rect">
            <a:avLst/>
          </a:prstGeom>
        </p:spPr>
      </p:pic>
      <p:pic>
        <p:nvPicPr>
          <p:cNvPr id="25" name="Graphique 24" descr="Utilisateur avec un remplissage uni">
            <a:extLst>
              <a:ext uri="{FF2B5EF4-FFF2-40B4-BE49-F238E27FC236}">
                <a16:creationId xmlns:a16="http://schemas.microsoft.com/office/drawing/2014/main" id="{C01CFCB5-E776-DBC4-C025-A01111C26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95438" y="3853438"/>
            <a:ext cx="407068" cy="407068"/>
          </a:xfrm>
          <a:prstGeom prst="rect">
            <a:avLst/>
          </a:prstGeom>
        </p:spPr>
      </p:pic>
      <p:pic>
        <p:nvPicPr>
          <p:cNvPr id="26" name="Graphique 25" descr="Utilisateur avec un remplissage uni">
            <a:extLst>
              <a:ext uri="{FF2B5EF4-FFF2-40B4-BE49-F238E27FC236}">
                <a16:creationId xmlns:a16="http://schemas.microsoft.com/office/drawing/2014/main" id="{31280C03-17BC-F2D9-F0C1-289E9214BC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5154" y="3856999"/>
            <a:ext cx="407068" cy="407068"/>
          </a:xfrm>
          <a:prstGeom prst="rect">
            <a:avLst/>
          </a:prstGeom>
        </p:spPr>
      </p:pic>
      <p:pic>
        <p:nvPicPr>
          <p:cNvPr id="51" name="Graphique 50" descr="Utilisateur avec un remplissage uni">
            <a:extLst>
              <a:ext uri="{FF2B5EF4-FFF2-40B4-BE49-F238E27FC236}">
                <a16:creationId xmlns:a16="http://schemas.microsoft.com/office/drawing/2014/main" id="{1DD591C7-1724-D88A-7861-D731E45491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8834" y="3851483"/>
            <a:ext cx="407068" cy="407068"/>
          </a:xfrm>
          <a:prstGeom prst="rect">
            <a:avLst/>
          </a:prstGeom>
        </p:spPr>
      </p:pic>
      <p:pic>
        <p:nvPicPr>
          <p:cNvPr id="52" name="Graphique 51" descr="Utilisateur avec un remplissage uni">
            <a:extLst>
              <a:ext uri="{FF2B5EF4-FFF2-40B4-BE49-F238E27FC236}">
                <a16:creationId xmlns:a16="http://schemas.microsoft.com/office/drawing/2014/main" id="{13C8DEF8-DE46-6C94-635B-ECE91CDDD6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8552" y="3848814"/>
            <a:ext cx="407068" cy="407068"/>
          </a:xfrm>
          <a:prstGeom prst="rect">
            <a:avLst/>
          </a:prstGeom>
        </p:spPr>
      </p:pic>
      <p:pic>
        <p:nvPicPr>
          <p:cNvPr id="53" name="Graphique 52" descr="Utilisateur avec un remplissage uni">
            <a:extLst>
              <a:ext uri="{FF2B5EF4-FFF2-40B4-BE49-F238E27FC236}">
                <a16:creationId xmlns:a16="http://schemas.microsoft.com/office/drawing/2014/main" id="{555844A1-DB14-105C-C037-B434898918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268" y="3852375"/>
            <a:ext cx="407068" cy="407068"/>
          </a:xfrm>
          <a:prstGeom prst="rect">
            <a:avLst/>
          </a:prstGeom>
        </p:spPr>
      </p:pic>
      <p:pic>
        <p:nvPicPr>
          <p:cNvPr id="54" name="Graphique 53" descr="Utilisateur avec un remplissage uni">
            <a:extLst>
              <a:ext uri="{FF2B5EF4-FFF2-40B4-BE49-F238E27FC236}">
                <a16:creationId xmlns:a16="http://schemas.microsoft.com/office/drawing/2014/main" id="{3302042B-9C9D-BEA1-EF47-50B673A2A7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5434" y="3861632"/>
            <a:ext cx="407068" cy="407068"/>
          </a:xfrm>
          <a:prstGeom prst="rect">
            <a:avLst/>
          </a:prstGeom>
        </p:spPr>
      </p:pic>
      <p:pic>
        <p:nvPicPr>
          <p:cNvPr id="55" name="Graphique 54" descr="Utilisateur avec un remplissage uni">
            <a:extLst>
              <a:ext uri="{FF2B5EF4-FFF2-40B4-BE49-F238E27FC236}">
                <a16:creationId xmlns:a16="http://schemas.microsoft.com/office/drawing/2014/main" id="{BC5F846E-D9A5-6999-5D7F-08526E9C6E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25152" y="3858963"/>
            <a:ext cx="407068" cy="407068"/>
          </a:xfrm>
          <a:prstGeom prst="rect">
            <a:avLst/>
          </a:prstGeom>
        </p:spPr>
      </p:pic>
      <p:pic>
        <p:nvPicPr>
          <p:cNvPr id="56" name="Graphique 55" descr="Utilisateur avec un remplissage uni">
            <a:extLst>
              <a:ext uri="{FF2B5EF4-FFF2-40B4-BE49-F238E27FC236}">
                <a16:creationId xmlns:a16="http://schemas.microsoft.com/office/drawing/2014/main" id="{A5C8A7BE-2C4C-7542-C738-0EB195FC89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4868" y="3862524"/>
            <a:ext cx="407068" cy="407068"/>
          </a:xfrm>
          <a:prstGeom prst="rect">
            <a:avLst/>
          </a:prstGeom>
        </p:spPr>
      </p:pic>
      <p:pic>
        <p:nvPicPr>
          <p:cNvPr id="15" name="Graphique 14" descr="Utilisateur avec un remplissage uni">
            <a:extLst>
              <a:ext uri="{FF2B5EF4-FFF2-40B4-BE49-F238E27FC236}">
                <a16:creationId xmlns:a16="http://schemas.microsoft.com/office/drawing/2014/main" id="{8444D9CA-45F6-EC8B-A3D0-930FD248CF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6566" y="3854510"/>
            <a:ext cx="407068" cy="407068"/>
          </a:xfrm>
          <a:prstGeom prst="rect">
            <a:avLst/>
          </a:prstGeom>
        </p:spPr>
      </p:pic>
      <p:pic>
        <p:nvPicPr>
          <p:cNvPr id="16" name="Graphique 15" descr="Utilisateur avec un remplissage uni">
            <a:extLst>
              <a:ext uri="{FF2B5EF4-FFF2-40B4-BE49-F238E27FC236}">
                <a16:creationId xmlns:a16="http://schemas.microsoft.com/office/drawing/2014/main" id="{E2CA5FF5-C52B-F589-A8DE-CBD4899F1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6284" y="3851841"/>
            <a:ext cx="407068" cy="407068"/>
          </a:xfrm>
          <a:prstGeom prst="rect">
            <a:avLst/>
          </a:prstGeom>
        </p:spPr>
      </p:pic>
      <p:pic>
        <p:nvPicPr>
          <p:cNvPr id="17" name="Graphique 16" descr="Utilisateur avec un remplissage uni">
            <a:extLst>
              <a:ext uri="{FF2B5EF4-FFF2-40B4-BE49-F238E27FC236}">
                <a16:creationId xmlns:a16="http://schemas.microsoft.com/office/drawing/2014/main" id="{72249B8F-35A8-08E9-B63A-A1BB4783BF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3855402"/>
            <a:ext cx="407068" cy="407068"/>
          </a:xfrm>
          <a:prstGeom prst="rect">
            <a:avLst/>
          </a:prstGeom>
        </p:spPr>
      </p:pic>
      <p:pic>
        <p:nvPicPr>
          <p:cNvPr id="23" name="Graphique 22" descr="Utilisateur avec un remplissage uni">
            <a:extLst>
              <a:ext uri="{FF2B5EF4-FFF2-40B4-BE49-F238E27FC236}">
                <a16:creationId xmlns:a16="http://schemas.microsoft.com/office/drawing/2014/main" id="{4D7D368A-2ABB-E822-C636-D599397B7A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07140" y="3855402"/>
            <a:ext cx="407068" cy="407068"/>
          </a:xfrm>
          <a:prstGeom prst="rect">
            <a:avLst/>
          </a:prstGeom>
        </p:spPr>
      </p:pic>
    </p:spTree>
    <p:extLst>
      <p:ext uri="{BB962C8B-B14F-4D97-AF65-F5344CB8AC3E}">
        <p14:creationId xmlns:p14="http://schemas.microsoft.com/office/powerpoint/2010/main" val="374436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ous-titre 2">
            <a:extLst>
              <a:ext uri="{FF2B5EF4-FFF2-40B4-BE49-F238E27FC236}">
                <a16:creationId xmlns:a16="http://schemas.microsoft.com/office/drawing/2014/main" id="{18176CB7-2050-404A-B342-161210A63E83}"/>
              </a:ext>
            </a:extLst>
          </p:cNvPr>
          <p:cNvSpPr txBox="1">
            <a:spLocks/>
          </p:cNvSpPr>
          <p:nvPr/>
        </p:nvSpPr>
        <p:spPr>
          <a:xfrm>
            <a:off x="2095683" y="3074317"/>
            <a:ext cx="2376094" cy="8435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r-FR" sz="1700" dirty="0">
                <a:solidFill>
                  <a:schemeClr val="bg1">
                    <a:lumMod val="50000"/>
                  </a:schemeClr>
                </a:solidFill>
                <a:latin typeface="+mj-lt"/>
              </a:rPr>
              <a:t>Evénements grand public</a:t>
            </a:r>
          </a:p>
          <a:p>
            <a:pPr>
              <a:spcBef>
                <a:spcPts val="0"/>
              </a:spcBef>
            </a:pPr>
            <a:r>
              <a:rPr lang="fr-FR" sz="1700" dirty="0">
                <a:solidFill>
                  <a:schemeClr val="bg1">
                    <a:lumMod val="50000"/>
                  </a:schemeClr>
                </a:solidFill>
                <a:latin typeface="+mj-lt"/>
              </a:rPr>
              <a:t>Soirées d’information</a:t>
            </a:r>
            <a:endParaRPr lang="fr-FR" sz="1600" dirty="0">
              <a:solidFill>
                <a:schemeClr val="bg1">
                  <a:lumMod val="50000"/>
                </a:schemeClr>
              </a:solidFill>
              <a:latin typeface="+mj-lt"/>
            </a:endParaRPr>
          </a:p>
          <a:p>
            <a:endParaRPr lang="fr-BE" sz="1600" dirty="0">
              <a:solidFill>
                <a:schemeClr val="bg1">
                  <a:lumMod val="50000"/>
                </a:schemeClr>
              </a:solidFill>
              <a:latin typeface="+mj-lt"/>
            </a:endParaRPr>
          </a:p>
        </p:txBody>
      </p:sp>
      <p:sp>
        <p:nvSpPr>
          <p:cNvPr id="8" name="Sous-titre 2">
            <a:extLst>
              <a:ext uri="{FF2B5EF4-FFF2-40B4-BE49-F238E27FC236}">
                <a16:creationId xmlns:a16="http://schemas.microsoft.com/office/drawing/2014/main" id="{AD280622-6E07-076E-D6D8-103C1577D355}"/>
              </a:ext>
            </a:extLst>
          </p:cNvPr>
          <p:cNvSpPr txBox="1">
            <a:spLocks/>
          </p:cNvSpPr>
          <p:nvPr/>
        </p:nvSpPr>
        <p:spPr>
          <a:xfrm>
            <a:off x="7761506" y="3088993"/>
            <a:ext cx="2390630" cy="3544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dirty="0">
                <a:solidFill>
                  <a:schemeClr val="bg1">
                    <a:lumMod val="50000"/>
                  </a:schemeClr>
                </a:solidFill>
                <a:latin typeface="+mj-lt"/>
              </a:rPr>
              <a:t>Audit logement</a:t>
            </a:r>
            <a:endParaRPr lang="fr-BE" sz="1600" dirty="0">
              <a:solidFill>
                <a:schemeClr val="bg1">
                  <a:lumMod val="50000"/>
                </a:schemeClr>
              </a:solidFill>
              <a:latin typeface="+mj-lt"/>
            </a:endParaRPr>
          </a:p>
        </p:txBody>
      </p:sp>
      <p:sp>
        <p:nvSpPr>
          <p:cNvPr id="14" name="Arc 13">
            <a:extLst>
              <a:ext uri="{FF2B5EF4-FFF2-40B4-BE49-F238E27FC236}">
                <a16:creationId xmlns:a16="http://schemas.microsoft.com/office/drawing/2014/main" id="{AC4DC511-8B75-E65B-61DA-4D42836B5156}"/>
              </a:ext>
            </a:extLst>
          </p:cNvPr>
          <p:cNvSpPr/>
          <p:nvPr/>
        </p:nvSpPr>
        <p:spPr>
          <a:xfrm rot="19094836">
            <a:off x="2658879" y="2521556"/>
            <a:ext cx="3737497" cy="3277874"/>
          </a:xfrm>
          <a:prstGeom prst="arc">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8" name="Sous-titre 2">
            <a:extLst>
              <a:ext uri="{FF2B5EF4-FFF2-40B4-BE49-F238E27FC236}">
                <a16:creationId xmlns:a16="http://schemas.microsoft.com/office/drawing/2014/main" id="{9D839282-0E96-DF75-823D-B51A13A88373}"/>
              </a:ext>
            </a:extLst>
          </p:cNvPr>
          <p:cNvSpPr txBox="1">
            <a:spLocks/>
          </p:cNvSpPr>
          <p:nvPr/>
        </p:nvSpPr>
        <p:spPr>
          <a:xfrm>
            <a:off x="5021936" y="3074317"/>
            <a:ext cx="2109234" cy="8435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r-FR" sz="1600" dirty="0" err="1">
                <a:solidFill>
                  <a:schemeClr val="bg1">
                    <a:lumMod val="50000"/>
                  </a:schemeClr>
                </a:solidFill>
                <a:latin typeface="+mj-lt"/>
              </a:rPr>
              <a:t>Quickscan</a:t>
            </a:r>
            <a:r>
              <a:rPr lang="fr-FR" sz="1600" dirty="0">
                <a:solidFill>
                  <a:schemeClr val="bg1">
                    <a:lumMod val="50000"/>
                  </a:schemeClr>
                </a:solidFill>
                <a:latin typeface="+mj-lt"/>
              </a:rPr>
              <a:t> </a:t>
            </a:r>
          </a:p>
          <a:p>
            <a:pPr>
              <a:spcBef>
                <a:spcPts val="0"/>
              </a:spcBef>
            </a:pPr>
            <a:endParaRPr lang="fr-FR" sz="1600" dirty="0">
              <a:solidFill>
                <a:schemeClr val="bg1">
                  <a:lumMod val="50000"/>
                </a:schemeClr>
              </a:solidFill>
              <a:latin typeface="+mj-lt"/>
            </a:endParaRPr>
          </a:p>
          <a:p>
            <a:endParaRPr lang="fr-FR" sz="1600" dirty="0">
              <a:solidFill>
                <a:schemeClr val="bg1">
                  <a:lumMod val="50000"/>
                </a:schemeClr>
              </a:solidFill>
              <a:latin typeface="+mj-lt"/>
            </a:endParaRPr>
          </a:p>
          <a:p>
            <a:endParaRPr lang="fr-BE" sz="1600" dirty="0">
              <a:solidFill>
                <a:schemeClr val="bg1">
                  <a:lumMod val="50000"/>
                </a:schemeClr>
              </a:solidFill>
              <a:latin typeface="+mj-lt"/>
            </a:endParaRPr>
          </a:p>
        </p:txBody>
      </p:sp>
      <p:sp>
        <p:nvSpPr>
          <p:cNvPr id="19" name="Arc 18">
            <a:extLst>
              <a:ext uri="{FF2B5EF4-FFF2-40B4-BE49-F238E27FC236}">
                <a16:creationId xmlns:a16="http://schemas.microsoft.com/office/drawing/2014/main" id="{D37CB3E6-4D7F-C436-9875-B628F16C14A9}"/>
              </a:ext>
            </a:extLst>
          </p:cNvPr>
          <p:cNvSpPr/>
          <p:nvPr/>
        </p:nvSpPr>
        <p:spPr>
          <a:xfrm rot="19094836">
            <a:off x="5689742" y="2521557"/>
            <a:ext cx="3737497" cy="3277874"/>
          </a:xfrm>
          <a:prstGeom prst="arc">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0" name="Sous-titre 2">
            <a:extLst>
              <a:ext uri="{FF2B5EF4-FFF2-40B4-BE49-F238E27FC236}">
                <a16:creationId xmlns:a16="http://schemas.microsoft.com/office/drawing/2014/main" id="{F9AD529D-FD78-77E1-8E10-4EA75841A1BF}"/>
              </a:ext>
            </a:extLst>
          </p:cNvPr>
          <p:cNvSpPr txBox="1">
            <a:spLocks/>
          </p:cNvSpPr>
          <p:nvPr/>
        </p:nvSpPr>
        <p:spPr>
          <a:xfrm>
            <a:off x="4105621" y="2029441"/>
            <a:ext cx="1389347" cy="35440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latin typeface="+mj-lt"/>
              </a:rPr>
              <a:t>10-30%</a:t>
            </a:r>
            <a:endParaRPr lang="fr-BE" sz="2000" dirty="0">
              <a:latin typeface="+mj-lt"/>
            </a:endParaRPr>
          </a:p>
        </p:txBody>
      </p:sp>
      <p:sp>
        <p:nvSpPr>
          <p:cNvPr id="21" name="Sous-titre 2">
            <a:extLst>
              <a:ext uri="{FF2B5EF4-FFF2-40B4-BE49-F238E27FC236}">
                <a16:creationId xmlns:a16="http://schemas.microsoft.com/office/drawing/2014/main" id="{45FB3CE7-1313-B2E4-DC47-CD7651A2CEAB}"/>
              </a:ext>
            </a:extLst>
          </p:cNvPr>
          <p:cNvSpPr txBox="1">
            <a:spLocks/>
          </p:cNvSpPr>
          <p:nvPr/>
        </p:nvSpPr>
        <p:spPr>
          <a:xfrm>
            <a:off x="7192335" y="2031703"/>
            <a:ext cx="1389347" cy="35440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latin typeface="+mj-lt"/>
              </a:rPr>
              <a:t>10-30%</a:t>
            </a:r>
            <a:endParaRPr lang="fr-BE" sz="2000" dirty="0">
              <a:latin typeface="+mj-lt"/>
            </a:endParaRPr>
          </a:p>
        </p:txBody>
      </p:sp>
      <p:sp>
        <p:nvSpPr>
          <p:cNvPr id="22" name="Arc 21">
            <a:extLst>
              <a:ext uri="{FF2B5EF4-FFF2-40B4-BE49-F238E27FC236}">
                <a16:creationId xmlns:a16="http://schemas.microsoft.com/office/drawing/2014/main" id="{C4EFE4A0-E90C-413D-D5D1-7802AD55F330}"/>
              </a:ext>
            </a:extLst>
          </p:cNvPr>
          <p:cNvSpPr/>
          <p:nvPr/>
        </p:nvSpPr>
        <p:spPr>
          <a:xfrm rot="8166316">
            <a:off x="6020577" y="1513391"/>
            <a:ext cx="3737497" cy="3277874"/>
          </a:xfrm>
          <a:prstGeom prst="arc">
            <a:avLst/>
          </a:prstGeom>
          <a:ln w="28575">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BE"/>
          </a:p>
        </p:txBody>
      </p:sp>
      <p:sp>
        <p:nvSpPr>
          <p:cNvPr id="4" name="Sous-titre 2">
            <a:extLst>
              <a:ext uri="{FF2B5EF4-FFF2-40B4-BE49-F238E27FC236}">
                <a16:creationId xmlns:a16="http://schemas.microsoft.com/office/drawing/2014/main" id="{15E6D6FC-485B-BBCD-0BC5-EE1D8421716F}"/>
              </a:ext>
            </a:extLst>
          </p:cNvPr>
          <p:cNvSpPr txBox="1">
            <a:spLocks/>
          </p:cNvSpPr>
          <p:nvPr/>
        </p:nvSpPr>
        <p:spPr>
          <a:xfrm>
            <a:off x="7131170" y="4972542"/>
            <a:ext cx="1389347" cy="35440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1" dirty="0">
                <a:solidFill>
                  <a:schemeClr val="accent6"/>
                </a:solidFill>
                <a:latin typeface="+mj-lt"/>
              </a:rPr>
              <a:t>50%</a:t>
            </a:r>
            <a:endParaRPr lang="fr-BE" sz="2000" b="1" dirty="0">
              <a:solidFill>
                <a:schemeClr val="accent6"/>
              </a:solidFill>
              <a:latin typeface="+mj-lt"/>
            </a:endParaRPr>
          </a:p>
        </p:txBody>
      </p:sp>
      <p:sp>
        <p:nvSpPr>
          <p:cNvPr id="5" name="Sous-titre 2">
            <a:extLst>
              <a:ext uri="{FF2B5EF4-FFF2-40B4-BE49-F238E27FC236}">
                <a16:creationId xmlns:a16="http://schemas.microsoft.com/office/drawing/2014/main" id="{A519E1A8-9A62-523E-5894-36DECF508A86}"/>
              </a:ext>
            </a:extLst>
          </p:cNvPr>
          <p:cNvSpPr txBox="1">
            <a:spLocks/>
          </p:cNvSpPr>
          <p:nvPr/>
        </p:nvSpPr>
        <p:spPr>
          <a:xfrm>
            <a:off x="7845557" y="3971192"/>
            <a:ext cx="2390630" cy="3544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dirty="0">
                <a:solidFill>
                  <a:schemeClr val="accent6"/>
                </a:solidFill>
                <a:latin typeface="+mj-lt"/>
              </a:rPr>
              <a:t>50 audits logement</a:t>
            </a:r>
            <a:endParaRPr lang="fr-BE" sz="1600" dirty="0">
              <a:solidFill>
                <a:schemeClr val="accent6"/>
              </a:solidFill>
              <a:latin typeface="+mj-lt"/>
            </a:endParaRPr>
          </a:p>
        </p:txBody>
      </p:sp>
      <p:sp>
        <p:nvSpPr>
          <p:cNvPr id="6" name="Sous-titre 2">
            <a:extLst>
              <a:ext uri="{FF2B5EF4-FFF2-40B4-BE49-F238E27FC236}">
                <a16:creationId xmlns:a16="http://schemas.microsoft.com/office/drawing/2014/main" id="{FE4640D7-B45E-911E-4305-CADB5B72D01E}"/>
              </a:ext>
            </a:extLst>
          </p:cNvPr>
          <p:cNvSpPr txBox="1">
            <a:spLocks/>
          </p:cNvSpPr>
          <p:nvPr/>
        </p:nvSpPr>
        <p:spPr>
          <a:xfrm>
            <a:off x="4971258" y="3968887"/>
            <a:ext cx="2390630" cy="3544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dirty="0">
                <a:solidFill>
                  <a:schemeClr val="accent6"/>
                </a:solidFill>
                <a:latin typeface="+mj-lt"/>
              </a:rPr>
              <a:t>100 </a:t>
            </a:r>
            <a:r>
              <a:rPr lang="fr-FR" sz="1600" dirty="0" err="1">
                <a:solidFill>
                  <a:schemeClr val="accent6"/>
                </a:solidFill>
                <a:latin typeface="+mj-lt"/>
              </a:rPr>
              <a:t>Quickscan</a:t>
            </a:r>
            <a:endParaRPr lang="fr-BE" sz="1600" dirty="0">
              <a:solidFill>
                <a:schemeClr val="accent6"/>
              </a:solidFill>
              <a:latin typeface="+mj-lt"/>
            </a:endParaRPr>
          </a:p>
        </p:txBody>
      </p:sp>
      <p:sp>
        <p:nvSpPr>
          <p:cNvPr id="7" name="Arc 6">
            <a:extLst>
              <a:ext uri="{FF2B5EF4-FFF2-40B4-BE49-F238E27FC236}">
                <a16:creationId xmlns:a16="http://schemas.microsoft.com/office/drawing/2014/main" id="{097B530A-1C2C-3CA7-BBD1-D2F5CEC94E8C}"/>
              </a:ext>
            </a:extLst>
          </p:cNvPr>
          <p:cNvSpPr/>
          <p:nvPr/>
        </p:nvSpPr>
        <p:spPr>
          <a:xfrm rot="8166316">
            <a:off x="2936986" y="1554955"/>
            <a:ext cx="3737497" cy="3277874"/>
          </a:xfrm>
          <a:prstGeom prst="arc">
            <a:avLst/>
          </a:prstGeom>
          <a:ln w="28575">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BE"/>
          </a:p>
        </p:txBody>
      </p:sp>
      <p:sp>
        <p:nvSpPr>
          <p:cNvPr id="9" name="Sous-titre 2">
            <a:extLst>
              <a:ext uri="{FF2B5EF4-FFF2-40B4-BE49-F238E27FC236}">
                <a16:creationId xmlns:a16="http://schemas.microsoft.com/office/drawing/2014/main" id="{0BA8080D-59A0-7B6B-3825-93399D07A503}"/>
              </a:ext>
            </a:extLst>
          </p:cNvPr>
          <p:cNvSpPr txBox="1">
            <a:spLocks/>
          </p:cNvSpPr>
          <p:nvPr/>
        </p:nvSpPr>
        <p:spPr>
          <a:xfrm>
            <a:off x="4047579" y="5014106"/>
            <a:ext cx="1389347" cy="35440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1" dirty="0">
                <a:solidFill>
                  <a:schemeClr val="accent6"/>
                </a:solidFill>
                <a:latin typeface="+mj-lt"/>
              </a:rPr>
              <a:t>50%</a:t>
            </a:r>
            <a:endParaRPr lang="fr-BE" sz="2000" b="1" dirty="0">
              <a:solidFill>
                <a:schemeClr val="accent6"/>
              </a:solidFill>
              <a:latin typeface="+mj-lt"/>
            </a:endParaRPr>
          </a:p>
        </p:txBody>
      </p:sp>
      <p:sp>
        <p:nvSpPr>
          <p:cNvPr id="10" name="Sous-titre 2">
            <a:extLst>
              <a:ext uri="{FF2B5EF4-FFF2-40B4-BE49-F238E27FC236}">
                <a16:creationId xmlns:a16="http://schemas.microsoft.com/office/drawing/2014/main" id="{1C055DE3-D8C1-0DAA-05C5-B4699BDA9537}"/>
              </a:ext>
            </a:extLst>
          </p:cNvPr>
          <p:cNvSpPr txBox="1">
            <a:spLocks/>
          </p:cNvSpPr>
          <p:nvPr/>
        </p:nvSpPr>
        <p:spPr>
          <a:xfrm>
            <a:off x="2280037" y="3988637"/>
            <a:ext cx="2390630" cy="3544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dirty="0">
                <a:solidFill>
                  <a:schemeClr val="accent6"/>
                </a:solidFill>
                <a:latin typeface="+mj-lt"/>
              </a:rPr>
              <a:t>200 sensibilisations</a:t>
            </a:r>
            <a:endParaRPr lang="fr-BE" sz="1600" dirty="0">
              <a:solidFill>
                <a:schemeClr val="accent6"/>
              </a:solidFill>
              <a:latin typeface="+mj-lt"/>
            </a:endParaRPr>
          </a:p>
        </p:txBody>
      </p:sp>
      <p:sp>
        <p:nvSpPr>
          <p:cNvPr id="11" name="Sous-titre 2">
            <a:extLst>
              <a:ext uri="{FF2B5EF4-FFF2-40B4-BE49-F238E27FC236}">
                <a16:creationId xmlns:a16="http://schemas.microsoft.com/office/drawing/2014/main" id="{CF8AC008-046C-12A2-2825-204BD0C159B5}"/>
              </a:ext>
            </a:extLst>
          </p:cNvPr>
          <p:cNvSpPr txBox="1">
            <a:spLocks/>
          </p:cNvSpPr>
          <p:nvPr/>
        </p:nvSpPr>
        <p:spPr>
          <a:xfrm>
            <a:off x="7849995" y="3752603"/>
            <a:ext cx="2390630" cy="2596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a:solidFill>
                  <a:schemeClr val="accent6"/>
                </a:solidFill>
                <a:latin typeface="+mj-lt"/>
              </a:rPr>
              <a:t>Objectif communal annuel</a:t>
            </a:r>
            <a:endParaRPr lang="fr-BE" sz="1200" dirty="0">
              <a:solidFill>
                <a:schemeClr val="accent6"/>
              </a:solidFill>
              <a:latin typeface="+mj-lt"/>
            </a:endParaRPr>
          </a:p>
        </p:txBody>
      </p:sp>
      <p:pic>
        <p:nvPicPr>
          <p:cNvPr id="12" name="Graphique 11" descr="Téléphone à haut-parleur avec un remplissage uni">
            <a:extLst>
              <a:ext uri="{FF2B5EF4-FFF2-40B4-BE49-F238E27FC236}">
                <a16:creationId xmlns:a16="http://schemas.microsoft.com/office/drawing/2014/main" id="{985CC042-DEB0-01A1-5D5E-7D264D6B55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3979" y="4497751"/>
            <a:ext cx="433747" cy="433747"/>
          </a:xfrm>
          <a:prstGeom prst="rect">
            <a:avLst/>
          </a:prstGeom>
        </p:spPr>
      </p:pic>
      <p:pic>
        <p:nvPicPr>
          <p:cNvPr id="13" name="Graphique 12" descr="Adresse de courrier avec un remplissage uni">
            <a:extLst>
              <a:ext uri="{FF2B5EF4-FFF2-40B4-BE49-F238E27FC236}">
                <a16:creationId xmlns:a16="http://schemas.microsoft.com/office/drawing/2014/main" id="{629478CC-5CDF-97F1-F21D-1752717D64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683" y="4530214"/>
            <a:ext cx="366345" cy="366345"/>
          </a:xfrm>
          <a:prstGeom prst="rect">
            <a:avLst/>
          </a:prstGeom>
        </p:spPr>
      </p:pic>
      <p:pic>
        <p:nvPicPr>
          <p:cNvPr id="15" name="Graphique 14" descr="Téléphone à haut-parleur avec un remplissage uni">
            <a:extLst>
              <a:ext uri="{FF2B5EF4-FFF2-40B4-BE49-F238E27FC236}">
                <a16:creationId xmlns:a16="http://schemas.microsoft.com/office/drawing/2014/main" id="{4C64199E-38F3-BAE9-4FFB-02857976AD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1221" y="4494097"/>
            <a:ext cx="433747" cy="433747"/>
          </a:xfrm>
          <a:prstGeom prst="rect">
            <a:avLst/>
          </a:prstGeom>
        </p:spPr>
      </p:pic>
      <p:pic>
        <p:nvPicPr>
          <p:cNvPr id="16" name="Graphique 15" descr="Adresse de courrier avec un remplissage uni">
            <a:extLst>
              <a:ext uri="{FF2B5EF4-FFF2-40B4-BE49-F238E27FC236}">
                <a16:creationId xmlns:a16="http://schemas.microsoft.com/office/drawing/2014/main" id="{981B2A6F-4032-5764-5499-35CF3D9BD0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6925" y="4526560"/>
            <a:ext cx="366345" cy="366345"/>
          </a:xfrm>
          <a:prstGeom prst="rect">
            <a:avLst/>
          </a:prstGeom>
        </p:spPr>
      </p:pic>
      <p:sp>
        <p:nvSpPr>
          <p:cNvPr id="17" name="Arc 16">
            <a:extLst>
              <a:ext uri="{FF2B5EF4-FFF2-40B4-BE49-F238E27FC236}">
                <a16:creationId xmlns:a16="http://schemas.microsoft.com/office/drawing/2014/main" id="{F92DA4E0-27D6-25C5-E311-D878B4AA9E5D}"/>
              </a:ext>
            </a:extLst>
          </p:cNvPr>
          <p:cNvSpPr/>
          <p:nvPr/>
        </p:nvSpPr>
        <p:spPr>
          <a:xfrm rot="8166316">
            <a:off x="1091605" y="2512378"/>
            <a:ext cx="2706171" cy="2327678"/>
          </a:xfrm>
          <a:prstGeom prst="arc">
            <a:avLst/>
          </a:prstGeom>
          <a:ln w="28575">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BE"/>
          </a:p>
        </p:txBody>
      </p:sp>
      <p:sp>
        <p:nvSpPr>
          <p:cNvPr id="24" name="Sous-titre 2">
            <a:extLst>
              <a:ext uri="{FF2B5EF4-FFF2-40B4-BE49-F238E27FC236}">
                <a16:creationId xmlns:a16="http://schemas.microsoft.com/office/drawing/2014/main" id="{80F47044-BA61-7943-EA31-7419695326EF}"/>
              </a:ext>
            </a:extLst>
          </p:cNvPr>
          <p:cNvSpPr txBox="1">
            <a:spLocks/>
          </p:cNvSpPr>
          <p:nvPr/>
        </p:nvSpPr>
        <p:spPr>
          <a:xfrm>
            <a:off x="859056" y="3793897"/>
            <a:ext cx="1571718" cy="8435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solidFill>
                  <a:schemeClr val="accent6"/>
                </a:solidFill>
                <a:latin typeface="+mj-lt"/>
              </a:rPr>
              <a:t>Toute boite </a:t>
            </a:r>
            <a:br>
              <a:rPr lang="fr-FR" sz="1600" dirty="0">
                <a:solidFill>
                  <a:schemeClr val="accent6"/>
                </a:solidFill>
                <a:latin typeface="+mj-lt"/>
              </a:rPr>
            </a:br>
            <a:r>
              <a:rPr lang="fr-FR" sz="1600" dirty="0">
                <a:solidFill>
                  <a:schemeClr val="accent6"/>
                </a:solidFill>
                <a:latin typeface="+mj-lt"/>
              </a:rPr>
              <a:t>Publicité</a:t>
            </a:r>
            <a:br>
              <a:rPr lang="fr-FR" sz="1600" dirty="0">
                <a:solidFill>
                  <a:schemeClr val="accent6"/>
                </a:solidFill>
                <a:latin typeface="+mj-lt"/>
              </a:rPr>
            </a:br>
            <a:r>
              <a:rPr lang="fr-FR" sz="1600" dirty="0">
                <a:solidFill>
                  <a:schemeClr val="accent6"/>
                </a:solidFill>
                <a:latin typeface="+mj-lt"/>
              </a:rPr>
              <a:t>Réseaux sociaux</a:t>
            </a:r>
          </a:p>
        </p:txBody>
      </p:sp>
    </p:spTree>
    <p:extLst>
      <p:ext uri="{BB962C8B-B14F-4D97-AF65-F5344CB8AC3E}">
        <p14:creationId xmlns:p14="http://schemas.microsoft.com/office/powerpoint/2010/main" val="152677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1CB7151-64B9-AF3F-72ED-051D1406F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833" y="1113955"/>
            <a:ext cx="7030333" cy="2888701"/>
          </a:xfrm>
          <a:prstGeom prst="rect">
            <a:avLst/>
          </a:prstGeom>
        </p:spPr>
      </p:pic>
      <p:sp>
        <p:nvSpPr>
          <p:cNvPr id="6" name="Sous-titre 2">
            <a:extLst>
              <a:ext uri="{FF2B5EF4-FFF2-40B4-BE49-F238E27FC236}">
                <a16:creationId xmlns:a16="http://schemas.microsoft.com/office/drawing/2014/main" id="{9D2A739E-92DC-B403-FF52-CBE64BB921CD}"/>
              </a:ext>
            </a:extLst>
          </p:cNvPr>
          <p:cNvSpPr txBox="1">
            <a:spLocks/>
          </p:cNvSpPr>
          <p:nvPr/>
        </p:nvSpPr>
        <p:spPr>
          <a:xfrm>
            <a:off x="2984741" y="5354418"/>
            <a:ext cx="6262776" cy="9790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FR" sz="1600" b="1" dirty="0">
                <a:latin typeface="+mj-lt"/>
              </a:rPr>
              <a:t>info@enhestia.be</a:t>
            </a:r>
          </a:p>
          <a:p>
            <a:pPr algn="r"/>
            <a:r>
              <a:rPr lang="fr-BE" sz="1600" b="1" dirty="0">
                <a:latin typeface="+mj-lt"/>
              </a:rPr>
              <a:t>0493 87 38 38</a:t>
            </a:r>
          </a:p>
        </p:txBody>
      </p:sp>
      <p:pic>
        <p:nvPicPr>
          <p:cNvPr id="8" name="Image 7">
            <a:extLst>
              <a:ext uri="{FF2B5EF4-FFF2-40B4-BE49-F238E27FC236}">
                <a16:creationId xmlns:a16="http://schemas.microsoft.com/office/drawing/2014/main" id="{A5CCB88D-24F4-36BD-4883-06C3DB6A4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215" y="4618556"/>
            <a:ext cx="1512163" cy="2221044"/>
          </a:xfrm>
          <a:prstGeom prst="rect">
            <a:avLst/>
          </a:prstGeom>
        </p:spPr>
      </p:pic>
    </p:spTree>
    <p:extLst>
      <p:ext uri="{BB962C8B-B14F-4D97-AF65-F5344CB8AC3E}">
        <p14:creationId xmlns:p14="http://schemas.microsoft.com/office/powerpoint/2010/main" val="149861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4281514"/>
            <a:ext cx="10771001" cy="1600439"/>
          </a:xfrm>
          <a:prstGeom prst="rect">
            <a:avLst/>
          </a:prstGeom>
        </p:spPr>
      </p:pic>
      <p:sp>
        <p:nvSpPr>
          <p:cNvPr id="3" name="Sous-titre 2">
            <a:extLst>
              <a:ext uri="{FF2B5EF4-FFF2-40B4-BE49-F238E27FC236}">
                <a16:creationId xmlns:a16="http://schemas.microsoft.com/office/drawing/2014/main" id="{D95BC73A-D1E8-5296-1DB0-82B76C17FB8B}"/>
              </a:ext>
            </a:extLst>
          </p:cNvPr>
          <p:cNvSpPr txBox="1">
            <a:spLocks/>
          </p:cNvSpPr>
          <p:nvPr/>
        </p:nvSpPr>
        <p:spPr>
          <a:xfrm>
            <a:off x="1673183" y="976047"/>
            <a:ext cx="8845633" cy="5242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b="1" dirty="0" err="1">
                <a:latin typeface="+mj-lt"/>
              </a:rPr>
              <a:t>EN’Hestia</a:t>
            </a:r>
            <a:r>
              <a:rPr lang="fr-FR" sz="3200" b="1" dirty="0">
                <a:latin typeface="+mj-lt"/>
              </a:rPr>
              <a:t> c’est quoi?</a:t>
            </a:r>
            <a:endParaRPr lang="fr-BE" sz="3200" b="1" dirty="0">
              <a:latin typeface="+mj-lt"/>
            </a:endParaRPr>
          </a:p>
        </p:txBody>
      </p:sp>
      <p:sp>
        <p:nvSpPr>
          <p:cNvPr id="4" name="ZoneTexte 3">
            <a:extLst>
              <a:ext uri="{FF2B5EF4-FFF2-40B4-BE49-F238E27FC236}">
                <a16:creationId xmlns:a16="http://schemas.microsoft.com/office/drawing/2014/main" id="{F1F6D974-7351-2C18-00D1-CE3F6AB48BF1}"/>
              </a:ext>
            </a:extLst>
          </p:cNvPr>
          <p:cNvSpPr txBox="1"/>
          <p:nvPr/>
        </p:nvSpPr>
        <p:spPr>
          <a:xfrm>
            <a:off x="2597989" y="1875241"/>
            <a:ext cx="6996022" cy="1600438"/>
          </a:xfrm>
          <a:prstGeom prst="rect">
            <a:avLst/>
          </a:prstGeom>
          <a:noFill/>
        </p:spPr>
        <p:txBody>
          <a:bodyPr wrap="square" rtlCol="0">
            <a:spAutoFit/>
          </a:bodyPr>
          <a:lstStyle/>
          <a:p>
            <a:pPr algn="ctr"/>
            <a:r>
              <a:rPr lang="fr-FR" sz="1400" dirty="0" err="1">
                <a:latin typeface="+mj-lt"/>
                <a:cs typeface="Arial" panose="020B0604020202020204" pitchFamily="34" charset="0"/>
              </a:rPr>
              <a:t>EN’hestia</a:t>
            </a:r>
            <a:r>
              <a:rPr lang="fr-FR" sz="1400" dirty="0">
                <a:latin typeface="+mj-lt"/>
                <a:cs typeface="Arial" panose="020B0604020202020204" pitchFamily="34" charset="0"/>
              </a:rPr>
              <a:t> est une plateforme d’accompagnement des citoyens dans la rénovation énergétique de leur logement. </a:t>
            </a:r>
          </a:p>
          <a:p>
            <a:pPr algn="ctr"/>
            <a:endParaRPr lang="fr-FR" sz="1400" dirty="0">
              <a:latin typeface="+mj-lt"/>
              <a:cs typeface="Arial" panose="020B0604020202020204" pitchFamily="34" charset="0"/>
            </a:endParaRPr>
          </a:p>
          <a:p>
            <a:pPr algn="ctr"/>
            <a:r>
              <a:rPr lang="fr-FR" sz="1400" dirty="0">
                <a:latin typeface="+mj-lt"/>
                <a:cs typeface="Arial" panose="020B0604020202020204" pitchFamily="34" charset="0"/>
              </a:rPr>
              <a:t>Notre mission consiste à informer les citoyens et les accompagner à chaque étape de leur projet de rénovation, depuis le diagnostic initial et les premiers conseils jusqu’à la facilitation des relations avec les intervenants sur le chantier, en passant par une assistance à la recherche et la sélection des devis. </a:t>
            </a:r>
            <a:endParaRPr lang="fr-BE" sz="1400" dirty="0">
              <a:latin typeface="+mj-lt"/>
              <a:cs typeface="Arial" panose="020B0604020202020204" pitchFamily="34" charset="0"/>
            </a:endParaRPr>
          </a:p>
        </p:txBody>
      </p:sp>
    </p:spTree>
    <p:extLst>
      <p:ext uri="{BB962C8B-B14F-4D97-AF65-F5344CB8AC3E}">
        <p14:creationId xmlns:p14="http://schemas.microsoft.com/office/powerpoint/2010/main" val="412831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204141"/>
            <a:ext cx="10771001" cy="1600439"/>
          </a:xfrm>
          <a:prstGeom prst="rect">
            <a:avLst/>
          </a:prstGeom>
        </p:spPr>
      </p:pic>
      <p:pic>
        <p:nvPicPr>
          <p:cNvPr id="2" name="Image 1">
            <a:extLst>
              <a:ext uri="{FF2B5EF4-FFF2-40B4-BE49-F238E27FC236}">
                <a16:creationId xmlns:a16="http://schemas.microsoft.com/office/drawing/2014/main" id="{2F227697-C6C1-0E87-6257-1E856AD632FB}"/>
              </a:ext>
            </a:extLst>
          </p:cNvPr>
          <p:cNvPicPr>
            <a:picLocks noChangeAspect="1"/>
          </p:cNvPicPr>
          <p:nvPr/>
        </p:nvPicPr>
        <p:blipFill>
          <a:blip r:embed="rId3"/>
          <a:stretch>
            <a:fillRect/>
          </a:stretch>
        </p:blipFill>
        <p:spPr>
          <a:xfrm>
            <a:off x="6630779" y="3323692"/>
            <a:ext cx="12700" cy="12700"/>
          </a:xfrm>
          <a:prstGeom prst="rect">
            <a:avLst/>
          </a:prstGeom>
        </p:spPr>
      </p:pic>
      <p:sp>
        <p:nvSpPr>
          <p:cNvPr id="5" name="ZoneTexte 4">
            <a:extLst>
              <a:ext uri="{FF2B5EF4-FFF2-40B4-BE49-F238E27FC236}">
                <a16:creationId xmlns:a16="http://schemas.microsoft.com/office/drawing/2014/main" id="{32A38702-E94F-7794-9AA9-22A02F5588E2}"/>
              </a:ext>
            </a:extLst>
          </p:cNvPr>
          <p:cNvSpPr txBox="1"/>
          <p:nvPr/>
        </p:nvSpPr>
        <p:spPr>
          <a:xfrm>
            <a:off x="5570309" y="1958302"/>
            <a:ext cx="4493433" cy="1015663"/>
          </a:xfrm>
          <a:prstGeom prst="rect">
            <a:avLst/>
          </a:prstGeom>
          <a:noFill/>
        </p:spPr>
        <p:txBody>
          <a:bodyPr wrap="square" rtlCol="0">
            <a:spAutoFit/>
          </a:bodyPr>
          <a:lstStyle/>
          <a:p>
            <a:r>
              <a:rPr lang="fr-BE" sz="2000" b="1" dirty="0">
                <a:solidFill>
                  <a:srgbClr val="A3C184"/>
                </a:solidFill>
                <a:latin typeface="+mj-lt"/>
                <a:cs typeface="Arial" panose="020B0604020202020204" pitchFamily="34" charset="0"/>
              </a:rPr>
              <a:t>+</a:t>
            </a:r>
            <a:r>
              <a:rPr lang="fr-BE" sz="2000" dirty="0">
                <a:solidFill>
                  <a:srgbClr val="84B3B8"/>
                </a:solidFill>
                <a:latin typeface="+mj-lt"/>
                <a:cs typeface="Arial" panose="020B0604020202020204" pitchFamily="34" charset="0"/>
              </a:rPr>
              <a:t> </a:t>
            </a:r>
            <a:r>
              <a:rPr lang="fr-BE" sz="2000" dirty="0">
                <a:latin typeface="+mj-lt"/>
                <a:cs typeface="Arial" panose="020B0604020202020204" pitchFamily="34" charset="0"/>
              </a:rPr>
              <a:t>Identifier objectifs de rénovation</a:t>
            </a:r>
          </a:p>
          <a:p>
            <a:r>
              <a:rPr lang="fr-BE" sz="2000" b="1" dirty="0">
                <a:solidFill>
                  <a:srgbClr val="A3C184"/>
                </a:solidFill>
                <a:latin typeface="+mj-lt"/>
                <a:cs typeface="Arial" panose="020B0604020202020204" pitchFamily="34" charset="0"/>
              </a:rPr>
              <a:t>++</a:t>
            </a:r>
            <a:r>
              <a:rPr lang="fr-BE" sz="2000" dirty="0">
                <a:solidFill>
                  <a:srgbClr val="84B3B8"/>
                </a:solidFill>
                <a:latin typeface="+mj-lt"/>
                <a:cs typeface="Arial" panose="020B0604020202020204" pitchFamily="34" charset="0"/>
              </a:rPr>
              <a:t> </a:t>
            </a:r>
            <a:r>
              <a:rPr lang="fr-BE" sz="2000" dirty="0">
                <a:latin typeface="+mj-lt"/>
                <a:cs typeface="Arial" panose="020B0604020202020204" pitchFamily="34" charset="0"/>
              </a:rPr>
              <a:t>Premiers conseils</a:t>
            </a:r>
          </a:p>
          <a:p>
            <a:r>
              <a:rPr lang="fr-BE" sz="2000" b="1" dirty="0">
                <a:solidFill>
                  <a:srgbClr val="A3C184"/>
                </a:solidFill>
                <a:latin typeface="+mj-lt"/>
                <a:cs typeface="Arial" panose="020B0604020202020204" pitchFamily="34" charset="0"/>
              </a:rPr>
              <a:t>+++</a:t>
            </a:r>
            <a:r>
              <a:rPr lang="fr-BE" sz="2000" dirty="0">
                <a:solidFill>
                  <a:srgbClr val="84B3B8"/>
                </a:solidFill>
                <a:latin typeface="+mj-lt"/>
                <a:cs typeface="Arial" panose="020B0604020202020204" pitchFamily="34" charset="0"/>
              </a:rPr>
              <a:t> </a:t>
            </a:r>
            <a:r>
              <a:rPr lang="fr-BE" sz="2000" dirty="0">
                <a:latin typeface="+mj-lt"/>
                <a:cs typeface="Arial" panose="020B0604020202020204" pitchFamily="34" charset="0"/>
              </a:rPr>
              <a:t>Expliquer &amp; rassurer le citoyen</a:t>
            </a:r>
          </a:p>
        </p:txBody>
      </p:sp>
      <p:pic>
        <p:nvPicPr>
          <p:cNvPr id="6" name="Image 5">
            <a:extLst>
              <a:ext uri="{FF2B5EF4-FFF2-40B4-BE49-F238E27FC236}">
                <a16:creationId xmlns:a16="http://schemas.microsoft.com/office/drawing/2014/main" id="{BA2888B5-930D-6B3C-D68D-5C4E714B0E64}"/>
              </a:ext>
            </a:extLst>
          </p:cNvPr>
          <p:cNvPicPr>
            <a:picLocks noChangeAspect="1"/>
          </p:cNvPicPr>
          <p:nvPr/>
        </p:nvPicPr>
        <p:blipFill>
          <a:blip r:embed="rId4"/>
          <a:stretch>
            <a:fillRect/>
          </a:stretch>
        </p:blipFill>
        <p:spPr>
          <a:xfrm>
            <a:off x="5700814" y="3133152"/>
            <a:ext cx="4987615" cy="2018433"/>
          </a:xfrm>
          <a:prstGeom prst="rect">
            <a:avLst/>
          </a:prstGeom>
        </p:spPr>
      </p:pic>
      <p:grpSp>
        <p:nvGrpSpPr>
          <p:cNvPr id="7" name="Groupe 6">
            <a:extLst>
              <a:ext uri="{FF2B5EF4-FFF2-40B4-BE49-F238E27FC236}">
                <a16:creationId xmlns:a16="http://schemas.microsoft.com/office/drawing/2014/main" id="{D190E869-B15A-AB32-FC31-484B739205AD}"/>
              </a:ext>
            </a:extLst>
          </p:cNvPr>
          <p:cNvGrpSpPr/>
          <p:nvPr/>
        </p:nvGrpSpPr>
        <p:grpSpPr>
          <a:xfrm>
            <a:off x="1099845" y="1947813"/>
            <a:ext cx="2184310" cy="1863054"/>
            <a:chOff x="77552" y="1093506"/>
            <a:chExt cx="1610034" cy="1373239"/>
          </a:xfrm>
        </p:grpSpPr>
        <p:grpSp>
          <p:nvGrpSpPr>
            <p:cNvPr id="8" name="Groupe 7">
              <a:extLst>
                <a:ext uri="{FF2B5EF4-FFF2-40B4-BE49-F238E27FC236}">
                  <a16:creationId xmlns:a16="http://schemas.microsoft.com/office/drawing/2014/main" id="{8AFDBE98-0E57-6C7C-3DD0-8D0F660820F3}"/>
                </a:ext>
              </a:extLst>
            </p:cNvPr>
            <p:cNvGrpSpPr/>
            <p:nvPr/>
          </p:nvGrpSpPr>
          <p:grpSpPr>
            <a:xfrm>
              <a:off x="308339" y="1093506"/>
              <a:ext cx="1379247" cy="1373239"/>
              <a:chOff x="3227528" y="1172144"/>
              <a:chExt cx="1379247" cy="1373239"/>
            </a:xfrm>
          </p:grpSpPr>
          <p:pic>
            <p:nvPicPr>
              <p:cNvPr id="10" name="Image 9">
                <a:extLst>
                  <a:ext uri="{FF2B5EF4-FFF2-40B4-BE49-F238E27FC236}">
                    <a16:creationId xmlns:a16="http://schemas.microsoft.com/office/drawing/2014/main" id="{6E80701B-7389-1AF2-90D7-403A7449A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536" y="1172144"/>
                <a:ext cx="1373239" cy="1373239"/>
              </a:xfrm>
              <a:prstGeom prst="rect">
                <a:avLst/>
              </a:prstGeom>
            </p:spPr>
          </p:pic>
          <p:sp>
            <p:nvSpPr>
              <p:cNvPr id="11" name="Ellipse 10">
                <a:extLst>
                  <a:ext uri="{FF2B5EF4-FFF2-40B4-BE49-F238E27FC236}">
                    <a16:creationId xmlns:a16="http://schemas.microsoft.com/office/drawing/2014/main" id="{2AD69513-9ED9-7636-C4AB-264C303BC5EB}"/>
                  </a:ext>
                </a:extLst>
              </p:cNvPr>
              <p:cNvSpPr/>
              <p:nvPr/>
            </p:nvSpPr>
            <p:spPr>
              <a:xfrm>
                <a:off x="3227528" y="1172474"/>
                <a:ext cx="1355089" cy="1355089"/>
              </a:xfrm>
              <a:prstGeom prst="ellipse">
                <a:avLst/>
              </a:prstGeom>
              <a:solidFill>
                <a:srgbClr val="EAC545">
                  <a:alpha val="28000"/>
                </a:srgbClr>
              </a:solidFill>
              <a:ln w="85725">
                <a:solidFill>
                  <a:srgbClr val="A3C184">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9" name="Ellipse 8">
              <a:extLst>
                <a:ext uri="{FF2B5EF4-FFF2-40B4-BE49-F238E27FC236}">
                  <a16:creationId xmlns:a16="http://schemas.microsoft.com/office/drawing/2014/main" id="{E52A822C-3CE7-6E7C-E2AF-8AD7047A2323}"/>
                </a:ext>
              </a:extLst>
            </p:cNvPr>
            <p:cNvSpPr/>
            <p:nvPr/>
          </p:nvSpPr>
          <p:spPr>
            <a:xfrm>
              <a:off x="77552" y="1148451"/>
              <a:ext cx="540000" cy="540000"/>
            </a:xfrm>
            <a:prstGeom prst="ellipse">
              <a:avLst/>
            </a:prstGeom>
            <a:solidFill>
              <a:srgbClr val="FFFF00">
                <a:alpha val="50000"/>
              </a:srgbClr>
            </a:solidFill>
            <a:ln>
              <a:solidFill>
                <a:srgbClr val="A3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1</a:t>
              </a:r>
            </a:p>
          </p:txBody>
        </p:sp>
      </p:grpSp>
      <p:sp>
        <p:nvSpPr>
          <p:cNvPr id="12" name="ZoneTexte 11">
            <a:extLst>
              <a:ext uri="{FF2B5EF4-FFF2-40B4-BE49-F238E27FC236}">
                <a16:creationId xmlns:a16="http://schemas.microsoft.com/office/drawing/2014/main" id="{686F1991-2193-6762-B7A6-AC0D3DE9D37F}"/>
              </a:ext>
            </a:extLst>
          </p:cNvPr>
          <p:cNvSpPr txBox="1"/>
          <p:nvPr/>
        </p:nvSpPr>
        <p:spPr>
          <a:xfrm>
            <a:off x="3946404" y="5417216"/>
            <a:ext cx="4837178" cy="523220"/>
          </a:xfrm>
          <a:prstGeom prst="rect">
            <a:avLst/>
          </a:prstGeom>
          <a:noFill/>
          <a:effectLst>
            <a:outerShdw blurRad="50800" dist="50800" dir="2700000" algn="ctr" rotWithShape="0">
              <a:schemeClr val="bg2">
                <a:lumMod val="50000"/>
              </a:schemeClr>
            </a:outerShdw>
          </a:effectLst>
        </p:spPr>
        <p:txBody>
          <a:bodyPr wrap="square" rtlCol="0">
            <a:spAutoFit/>
          </a:bodyPr>
          <a:lstStyle/>
          <a:p>
            <a:pPr algn="r"/>
            <a:r>
              <a:rPr lang="fr-BE" sz="2800" b="1" dirty="0">
                <a:solidFill>
                  <a:schemeClr val="bg1"/>
                </a:solidFill>
                <a:highlight>
                  <a:srgbClr val="A3C184"/>
                </a:highlight>
                <a:latin typeface="Century Gothic" panose="020B0502020202020204" pitchFamily="34" charset="0"/>
                <a:cs typeface="Arial" panose="020B0604020202020204" pitchFamily="34" charset="0"/>
              </a:rPr>
              <a:t>LE PRIX EN’HESTIA</a:t>
            </a:r>
            <a:r>
              <a:rPr lang="fr-BE" sz="2800" b="1" dirty="0">
                <a:solidFill>
                  <a:srgbClr val="A3C184"/>
                </a:solidFill>
                <a:latin typeface="Century Gothic" panose="020B0502020202020204" pitchFamily="34" charset="0"/>
                <a:cs typeface="Arial" panose="020B0604020202020204" pitchFamily="34" charset="0"/>
              </a:rPr>
              <a:t>	gratuit</a:t>
            </a:r>
            <a:endParaRPr lang="fr-BE" sz="2800" dirty="0">
              <a:solidFill>
                <a:srgbClr val="A3C184"/>
              </a:solidFill>
              <a:latin typeface="Century Gothic" panose="020B0502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97D99A8-0ABE-271B-DF83-B243DE4498E6}"/>
              </a:ext>
            </a:extLst>
          </p:cNvPr>
          <p:cNvSpPr/>
          <p:nvPr/>
        </p:nvSpPr>
        <p:spPr>
          <a:xfrm>
            <a:off x="3444240" y="167640"/>
            <a:ext cx="7835719"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8377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204141"/>
            <a:ext cx="10771001" cy="1600439"/>
          </a:xfrm>
          <a:prstGeom prst="rect">
            <a:avLst/>
          </a:prstGeom>
        </p:spPr>
      </p:pic>
      <p:sp>
        <p:nvSpPr>
          <p:cNvPr id="13" name="Rectangle 12">
            <a:extLst>
              <a:ext uri="{FF2B5EF4-FFF2-40B4-BE49-F238E27FC236}">
                <a16:creationId xmlns:a16="http://schemas.microsoft.com/office/drawing/2014/main" id="{C97D99A8-0ABE-271B-DF83-B243DE4498E6}"/>
              </a:ext>
            </a:extLst>
          </p:cNvPr>
          <p:cNvSpPr/>
          <p:nvPr/>
        </p:nvSpPr>
        <p:spPr>
          <a:xfrm flipH="1">
            <a:off x="655321" y="167640"/>
            <a:ext cx="278892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6D71E1B4-67EF-E107-758F-BEC484D23127}"/>
              </a:ext>
            </a:extLst>
          </p:cNvPr>
          <p:cNvSpPr/>
          <p:nvPr/>
        </p:nvSpPr>
        <p:spPr>
          <a:xfrm flipH="1">
            <a:off x="6096000" y="162560"/>
            <a:ext cx="502412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 name="Groupe 3">
            <a:extLst>
              <a:ext uri="{FF2B5EF4-FFF2-40B4-BE49-F238E27FC236}">
                <a16:creationId xmlns:a16="http://schemas.microsoft.com/office/drawing/2014/main" id="{17F3153F-2C00-EC61-F680-22A3B752A2B4}"/>
              </a:ext>
            </a:extLst>
          </p:cNvPr>
          <p:cNvGrpSpPr/>
          <p:nvPr/>
        </p:nvGrpSpPr>
        <p:grpSpPr>
          <a:xfrm>
            <a:off x="1275416" y="1692671"/>
            <a:ext cx="2569133" cy="2411112"/>
            <a:chOff x="2284118" y="1179877"/>
            <a:chExt cx="1468501" cy="1378177"/>
          </a:xfrm>
        </p:grpSpPr>
        <p:grpSp>
          <p:nvGrpSpPr>
            <p:cNvPr id="14" name="Groupe 13">
              <a:extLst>
                <a:ext uri="{FF2B5EF4-FFF2-40B4-BE49-F238E27FC236}">
                  <a16:creationId xmlns:a16="http://schemas.microsoft.com/office/drawing/2014/main" id="{CD97412B-3F82-E3FF-D9CB-BE0D80258E4A}"/>
                </a:ext>
              </a:extLst>
            </p:cNvPr>
            <p:cNvGrpSpPr/>
            <p:nvPr/>
          </p:nvGrpSpPr>
          <p:grpSpPr>
            <a:xfrm>
              <a:off x="2400031" y="1179877"/>
              <a:ext cx="1352588" cy="1378177"/>
              <a:chOff x="740316" y="1795284"/>
              <a:chExt cx="2031723" cy="2070160"/>
            </a:xfrm>
          </p:grpSpPr>
          <p:pic>
            <p:nvPicPr>
              <p:cNvPr id="17" name="Image 16" descr="Une image contenant texte, extérieur&#10;&#10;Description générée automatiquement">
                <a:extLst>
                  <a:ext uri="{FF2B5EF4-FFF2-40B4-BE49-F238E27FC236}">
                    <a16:creationId xmlns:a16="http://schemas.microsoft.com/office/drawing/2014/main" id="{150DF38D-1166-39E9-0307-45CC1F6C4486}"/>
                  </a:ext>
                </a:extLst>
              </p:cNvPr>
              <p:cNvPicPr>
                <a:picLocks noChangeAspect="1"/>
              </p:cNvPicPr>
              <p:nvPr/>
            </p:nvPicPr>
            <p:blipFill rotWithShape="1">
              <a:blip r:embed="rId3">
                <a:extLst>
                  <a:ext uri="{28A0092B-C50C-407E-A947-70E740481C1C}">
                    <a14:useLocalDpi xmlns:a14="http://schemas.microsoft.com/office/drawing/2010/main" val="0"/>
                  </a:ext>
                </a:extLst>
              </a:blip>
              <a:srcRect b="4956"/>
              <a:stretch/>
            </p:blipFill>
            <p:spPr>
              <a:xfrm>
                <a:off x="740316" y="1795284"/>
                <a:ext cx="2031723" cy="2070160"/>
              </a:xfrm>
              <a:prstGeom prst="rect">
                <a:avLst/>
              </a:prstGeom>
            </p:spPr>
          </p:pic>
          <p:sp>
            <p:nvSpPr>
              <p:cNvPr id="18" name="Ellipse 17">
                <a:extLst>
                  <a:ext uri="{FF2B5EF4-FFF2-40B4-BE49-F238E27FC236}">
                    <a16:creationId xmlns:a16="http://schemas.microsoft.com/office/drawing/2014/main" id="{FD1D7DDE-AC24-4B3E-A3AE-D34955700CD9}"/>
                  </a:ext>
                </a:extLst>
              </p:cNvPr>
              <p:cNvSpPr/>
              <p:nvPr/>
            </p:nvSpPr>
            <p:spPr>
              <a:xfrm>
                <a:off x="750289" y="1795284"/>
                <a:ext cx="2021750" cy="2022174"/>
              </a:xfrm>
              <a:prstGeom prst="ellipse">
                <a:avLst/>
              </a:prstGeom>
              <a:noFill/>
              <a:ln w="85725">
                <a:solidFill>
                  <a:srgbClr val="A3C184">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5" name="Ellipse 14">
              <a:extLst>
                <a:ext uri="{FF2B5EF4-FFF2-40B4-BE49-F238E27FC236}">
                  <a16:creationId xmlns:a16="http://schemas.microsoft.com/office/drawing/2014/main" id="{8BDD90F1-FD60-706B-3695-2201DF49F822}"/>
                </a:ext>
              </a:extLst>
            </p:cNvPr>
            <p:cNvSpPr/>
            <p:nvPr/>
          </p:nvSpPr>
          <p:spPr>
            <a:xfrm>
              <a:off x="2284118" y="1179877"/>
              <a:ext cx="343761" cy="343761"/>
            </a:xfrm>
            <a:prstGeom prst="ellipse">
              <a:avLst/>
            </a:prstGeom>
            <a:solidFill>
              <a:srgbClr val="FFFF00">
                <a:alpha val="50000"/>
              </a:srgbClr>
            </a:solidFill>
            <a:ln>
              <a:solidFill>
                <a:srgbClr val="A3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2</a:t>
              </a:r>
            </a:p>
          </p:txBody>
        </p:sp>
      </p:grpSp>
      <p:grpSp>
        <p:nvGrpSpPr>
          <p:cNvPr id="25" name="Groupe 24">
            <a:extLst>
              <a:ext uri="{FF2B5EF4-FFF2-40B4-BE49-F238E27FC236}">
                <a16:creationId xmlns:a16="http://schemas.microsoft.com/office/drawing/2014/main" id="{13BB9064-65D0-8187-0A71-DC1BAB119D53}"/>
              </a:ext>
            </a:extLst>
          </p:cNvPr>
          <p:cNvGrpSpPr/>
          <p:nvPr/>
        </p:nvGrpSpPr>
        <p:grpSpPr>
          <a:xfrm>
            <a:off x="4223596" y="4826287"/>
            <a:ext cx="4983340" cy="1440000"/>
            <a:chOff x="992463" y="5263294"/>
            <a:chExt cx="4983340" cy="1440000"/>
          </a:xfrm>
          <a:effectLst>
            <a:outerShdw blurRad="50800" dist="38100" dir="2700000" algn="tl" rotWithShape="0">
              <a:prstClr val="black">
                <a:alpha val="40000"/>
              </a:prstClr>
            </a:outerShdw>
          </a:effectLst>
        </p:grpSpPr>
        <p:pic>
          <p:nvPicPr>
            <p:cNvPr id="26" name="Image 25">
              <a:extLst>
                <a:ext uri="{FF2B5EF4-FFF2-40B4-BE49-F238E27FC236}">
                  <a16:creationId xmlns:a16="http://schemas.microsoft.com/office/drawing/2014/main" id="{F4156887-ECB5-9B6C-59A4-46641BB97BDA}"/>
                </a:ext>
              </a:extLst>
            </p:cNvPr>
            <p:cNvPicPr>
              <a:picLocks noChangeAspect="1"/>
            </p:cNvPicPr>
            <p:nvPr/>
          </p:nvPicPr>
          <p:blipFill rotWithShape="1">
            <a:blip r:embed="rId4">
              <a:extLst>
                <a:ext uri="{28A0092B-C50C-407E-A947-70E740481C1C}">
                  <a14:useLocalDpi xmlns:a14="http://schemas.microsoft.com/office/drawing/2010/main" val="0"/>
                </a:ext>
              </a:extLst>
            </a:blip>
            <a:srcRect l="8527"/>
            <a:stretch/>
          </p:blipFill>
          <p:spPr>
            <a:xfrm>
              <a:off x="992463" y="5263294"/>
              <a:ext cx="2489427" cy="1440000"/>
            </a:xfrm>
            <a:prstGeom prst="rect">
              <a:avLst/>
            </a:prstGeom>
          </p:spPr>
        </p:pic>
        <p:pic>
          <p:nvPicPr>
            <p:cNvPr id="27" name="Image 26">
              <a:extLst>
                <a:ext uri="{FF2B5EF4-FFF2-40B4-BE49-F238E27FC236}">
                  <a16:creationId xmlns:a16="http://schemas.microsoft.com/office/drawing/2014/main" id="{E891C085-3D8D-EB8D-F9FF-F53A607A0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335" y="5263294"/>
              <a:ext cx="2721468" cy="1440000"/>
            </a:xfrm>
            <a:prstGeom prst="rect">
              <a:avLst/>
            </a:prstGeom>
          </p:spPr>
        </p:pic>
      </p:grpSp>
      <p:pic>
        <p:nvPicPr>
          <p:cNvPr id="28" name="Image 27">
            <a:extLst>
              <a:ext uri="{FF2B5EF4-FFF2-40B4-BE49-F238E27FC236}">
                <a16:creationId xmlns:a16="http://schemas.microsoft.com/office/drawing/2014/main" id="{7B04A969-20FB-768F-3F41-E5F4FE1A39D6}"/>
              </a:ext>
            </a:extLst>
          </p:cNvPr>
          <p:cNvPicPr>
            <a:picLocks noChangeAspect="1"/>
          </p:cNvPicPr>
          <p:nvPr/>
        </p:nvPicPr>
        <p:blipFill>
          <a:blip r:embed="rId6"/>
          <a:stretch>
            <a:fillRect/>
          </a:stretch>
        </p:blipFill>
        <p:spPr>
          <a:xfrm>
            <a:off x="1561817" y="4826287"/>
            <a:ext cx="2452028" cy="1440000"/>
          </a:xfrm>
          <a:prstGeom prst="rect">
            <a:avLst/>
          </a:prstGeom>
          <a:effectLst>
            <a:outerShdw blurRad="50800" dist="38100" dir="2700000" algn="ctr" rotWithShape="0">
              <a:schemeClr val="bg2">
                <a:lumMod val="50000"/>
                <a:alpha val="80000"/>
              </a:schemeClr>
            </a:outerShdw>
          </a:effectLst>
        </p:spPr>
      </p:pic>
      <p:pic>
        <p:nvPicPr>
          <p:cNvPr id="29" name="Image 28">
            <a:extLst>
              <a:ext uri="{FF2B5EF4-FFF2-40B4-BE49-F238E27FC236}">
                <a16:creationId xmlns:a16="http://schemas.microsoft.com/office/drawing/2014/main" id="{D48B06FE-3894-1158-0480-5202A3D27593}"/>
              </a:ext>
            </a:extLst>
          </p:cNvPr>
          <p:cNvPicPr>
            <a:picLocks noChangeAspect="1"/>
          </p:cNvPicPr>
          <p:nvPr/>
        </p:nvPicPr>
        <p:blipFill>
          <a:blip r:embed="rId7"/>
          <a:stretch>
            <a:fillRect/>
          </a:stretch>
        </p:blipFill>
        <p:spPr>
          <a:xfrm rot="20758563">
            <a:off x="9027104" y="4225052"/>
            <a:ext cx="1569085" cy="2272558"/>
          </a:xfrm>
          <a:prstGeom prst="rect">
            <a:avLst/>
          </a:prstGeom>
          <a:effectLst>
            <a:outerShdw blurRad="50800" dist="127000" dir="2700000" algn="ctr" rotWithShape="0">
              <a:schemeClr val="bg2">
                <a:lumMod val="50000"/>
                <a:alpha val="60000"/>
              </a:schemeClr>
            </a:outerShdw>
          </a:effectLst>
        </p:spPr>
      </p:pic>
      <p:sp>
        <p:nvSpPr>
          <p:cNvPr id="31" name="ZoneTexte 30">
            <a:extLst>
              <a:ext uri="{FF2B5EF4-FFF2-40B4-BE49-F238E27FC236}">
                <a16:creationId xmlns:a16="http://schemas.microsoft.com/office/drawing/2014/main" id="{F9ADA959-8564-3656-C33E-D70EDEBEDAF3}"/>
              </a:ext>
            </a:extLst>
          </p:cNvPr>
          <p:cNvSpPr txBox="1"/>
          <p:nvPr/>
        </p:nvSpPr>
        <p:spPr>
          <a:xfrm>
            <a:off x="4538232" y="1801096"/>
            <a:ext cx="5913332" cy="2246769"/>
          </a:xfrm>
          <a:prstGeom prst="rect">
            <a:avLst/>
          </a:prstGeom>
          <a:noFill/>
        </p:spPr>
        <p:txBody>
          <a:bodyPr wrap="square" rtlCol="0">
            <a:spAutoFit/>
          </a:bodyPr>
          <a:lstStyle/>
          <a:p>
            <a:r>
              <a:rPr lang="fr-BE" sz="2000" b="1" dirty="0">
                <a:solidFill>
                  <a:srgbClr val="A3C184"/>
                </a:solidFill>
                <a:latin typeface="+mj-lt"/>
                <a:cs typeface="Arial" panose="020B0604020202020204" pitchFamily="34" charset="0"/>
              </a:rPr>
              <a:t>+ </a:t>
            </a:r>
            <a:r>
              <a:rPr lang="fr-BE" sz="2000" dirty="0">
                <a:latin typeface="+mj-lt"/>
                <a:cs typeface="Arial" panose="020B0604020202020204" pitchFamily="34" charset="0"/>
              </a:rPr>
              <a:t>Matériaux biosourcés</a:t>
            </a:r>
          </a:p>
          <a:p>
            <a:r>
              <a:rPr lang="fr-BE" sz="2000" b="1" dirty="0">
                <a:solidFill>
                  <a:srgbClr val="A3C184"/>
                </a:solidFill>
                <a:latin typeface="+mj-lt"/>
                <a:cs typeface="Arial" panose="020B0604020202020204" pitchFamily="34" charset="0"/>
              </a:rPr>
              <a:t>++</a:t>
            </a:r>
            <a:r>
              <a:rPr lang="fr-BE" sz="2000" dirty="0">
                <a:solidFill>
                  <a:srgbClr val="84B3B8"/>
                </a:solidFill>
                <a:latin typeface="+mj-lt"/>
                <a:cs typeface="Arial" panose="020B0604020202020204" pitchFamily="34" charset="0"/>
              </a:rPr>
              <a:t> </a:t>
            </a:r>
            <a:r>
              <a:rPr lang="fr-BE" sz="2000" dirty="0">
                <a:latin typeface="+mj-lt"/>
                <a:cs typeface="Arial" panose="020B0604020202020204" pitchFamily="34" charset="0"/>
              </a:rPr>
              <a:t>Vues 3D pour faciliter la compréhension</a:t>
            </a:r>
          </a:p>
          <a:p>
            <a:r>
              <a:rPr lang="fr-BE" sz="2000" b="1" dirty="0">
                <a:solidFill>
                  <a:srgbClr val="A3C184"/>
                </a:solidFill>
                <a:latin typeface="+mj-lt"/>
                <a:cs typeface="Arial" panose="020B0604020202020204" pitchFamily="34" charset="0"/>
              </a:rPr>
              <a:t>+++</a:t>
            </a:r>
            <a:r>
              <a:rPr lang="fr-BE" sz="2000" dirty="0">
                <a:solidFill>
                  <a:srgbClr val="84B3B8"/>
                </a:solidFill>
                <a:latin typeface="+mj-lt"/>
                <a:cs typeface="Arial" panose="020B0604020202020204" pitchFamily="34" charset="0"/>
              </a:rPr>
              <a:t> </a:t>
            </a:r>
            <a:r>
              <a:rPr lang="fr-BE" sz="2000" dirty="0">
                <a:latin typeface="+mj-lt"/>
                <a:cs typeface="Arial" panose="020B0604020202020204" pitchFamily="34" charset="0"/>
              </a:rPr>
              <a:t>Révision de l’audit pour assurer une adéquation maximale des envies du candidat-rénovateur et de l’ordre des travaux prescrit</a:t>
            </a:r>
          </a:p>
          <a:p>
            <a:r>
              <a:rPr lang="fr-BE" sz="2000" b="1" dirty="0">
                <a:solidFill>
                  <a:srgbClr val="A3C184"/>
                </a:solidFill>
                <a:latin typeface="+mj-lt"/>
                <a:cs typeface="Arial" panose="020B0604020202020204" pitchFamily="34" charset="0"/>
              </a:rPr>
              <a:t>+++++</a:t>
            </a:r>
            <a:r>
              <a:rPr lang="fr-BE" sz="2000" dirty="0">
                <a:solidFill>
                  <a:srgbClr val="84B3B8"/>
                </a:solidFill>
                <a:latin typeface="+mj-lt"/>
                <a:cs typeface="Arial" panose="020B0604020202020204" pitchFamily="34" charset="0"/>
              </a:rPr>
              <a:t> </a:t>
            </a:r>
            <a:r>
              <a:rPr lang="fr-BE" sz="2000" dirty="0">
                <a:latin typeface="+mj-lt"/>
                <a:cs typeface="Arial" panose="020B0604020202020204" pitchFamily="34" charset="0"/>
              </a:rPr>
              <a:t>Recommandations sur aides financières</a:t>
            </a:r>
          </a:p>
          <a:p>
            <a:r>
              <a:rPr lang="fr-BE" sz="2000" b="1" dirty="0">
                <a:solidFill>
                  <a:srgbClr val="A3C184"/>
                </a:solidFill>
                <a:latin typeface="+mj-lt"/>
                <a:cs typeface="Arial" panose="020B0604020202020204" pitchFamily="34" charset="0"/>
              </a:rPr>
              <a:t>++++++ </a:t>
            </a:r>
            <a:r>
              <a:rPr lang="fr-BE" sz="2000" dirty="0">
                <a:latin typeface="+mj-lt"/>
                <a:cs typeface="Arial" panose="020B0604020202020204" pitchFamily="34" charset="0"/>
              </a:rPr>
              <a:t>Aide au remplissage du formulaire</a:t>
            </a:r>
          </a:p>
        </p:txBody>
      </p:sp>
    </p:spTree>
    <p:extLst>
      <p:ext uri="{BB962C8B-B14F-4D97-AF65-F5344CB8AC3E}">
        <p14:creationId xmlns:p14="http://schemas.microsoft.com/office/powerpoint/2010/main" val="395140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204141"/>
            <a:ext cx="10771001" cy="1600439"/>
          </a:xfrm>
          <a:prstGeom prst="rect">
            <a:avLst/>
          </a:prstGeom>
        </p:spPr>
      </p:pic>
      <p:sp>
        <p:nvSpPr>
          <p:cNvPr id="13" name="Rectangle 12">
            <a:extLst>
              <a:ext uri="{FF2B5EF4-FFF2-40B4-BE49-F238E27FC236}">
                <a16:creationId xmlns:a16="http://schemas.microsoft.com/office/drawing/2014/main" id="{C97D99A8-0ABE-271B-DF83-B243DE4498E6}"/>
              </a:ext>
            </a:extLst>
          </p:cNvPr>
          <p:cNvSpPr/>
          <p:nvPr/>
        </p:nvSpPr>
        <p:spPr>
          <a:xfrm flipH="1">
            <a:off x="655321" y="167640"/>
            <a:ext cx="278892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6D71E1B4-67EF-E107-758F-BEC484D23127}"/>
              </a:ext>
            </a:extLst>
          </p:cNvPr>
          <p:cNvSpPr/>
          <p:nvPr/>
        </p:nvSpPr>
        <p:spPr>
          <a:xfrm flipH="1">
            <a:off x="6096000" y="162560"/>
            <a:ext cx="502412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 name="Groupe 3">
            <a:extLst>
              <a:ext uri="{FF2B5EF4-FFF2-40B4-BE49-F238E27FC236}">
                <a16:creationId xmlns:a16="http://schemas.microsoft.com/office/drawing/2014/main" id="{17F3153F-2C00-EC61-F680-22A3B752A2B4}"/>
              </a:ext>
            </a:extLst>
          </p:cNvPr>
          <p:cNvGrpSpPr/>
          <p:nvPr/>
        </p:nvGrpSpPr>
        <p:grpSpPr>
          <a:xfrm>
            <a:off x="1275416" y="1852204"/>
            <a:ext cx="2569133" cy="2411112"/>
            <a:chOff x="2284118" y="1179877"/>
            <a:chExt cx="1468501" cy="1378177"/>
          </a:xfrm>
        </p:grpSpPr>
        <p:grpSp>
          <p:nvGrpSpPr>
            <p:cNvPr id="14" name="Groupe 13">
              <a:extLst>
                <a:ext uri="{FF2B5EF4-FFF2-40B4-BE49-F238E27FC236}">
                  <a16:creationId xmlns:a16="http://schemas.microsoft.com/office/drawing/2014/main" id="{CD97412B-3F82-E3FF-D9CB-BE0D80258E4A}"/>
                </a:ext>
              </a:extLst>
            </p:cNvPr>
            <p:cNvGrpSpPr/>
            <p:nvPr/>
          </p:nvGrpSpPr>
          <p:grpSpPr>
            <a:xfrm>
              <a:off x="2400031" y="1179877"/>
              <a:ext cx="1352588" cy="1378177"/>
              <a:chOff x="740316" y="1795284"/>
              <a:chExt cx="2031723" cy="2070160"/>
            </a:xfrm>
          </p:grpSpPr>
          <p:pic>
            <p:nvPicPr>
              <p:cNvPr id="17" name="Image 16" descr="Une image contenant texte, extérieur&#10;&#10;Description générée automatiquement">
                <a:extLst>
                  <a:ext uri="{FF2B5EF4-FFF2-40B4-BE49-F238E27FC236}">
                    <a16:creationId xmlns:a16="http://schemas.microsoft.com/office/drawing/2014/main" id="{150DF38D-1166-39E9-0307-45CC1F6C4486}"/>
                  </a:ext>
                </a:extLst>
              </p:cNvPr>
              <p:cNvPicPr>
                <a:picLocks noChangeAspect="1"/>
              </p:cNvPicPr>
              <p:nvPr/>
            </p:nvPicPr>
            <p:blipFill rotWithShape="1">
              <a:blip r:embed="rId3">
                <a:extLst>
                  <a:ext uri="{28A0092B-C50C-407E-A947-70E740481C1C}">
                    <a14:useLocalDpi xmlns:a14="http://schemas.microsoft.com/office/drawing/2010/main" val="0"/>
                  </a:ext>
                </a:extLst>
              </a:blip>
              <a:srcRect b="4956"/>
              <a:stretch/>
            </p:blipFill>
            <p:spPr>
              <a:xfrm>
                <a:off x="740316" y="1795284"/>
                <a:ext cx="2031723" cy="2070160"/>
              </a:xfrm>
              <a:prstGeom prst="rect">
                <a:avLst/>
              </a:prstGeom>
            </p:spPr>
          </p:pic>
          <p:sp>
            <p:nvSpPr>
              <p:cNvPr id="18" name="Ellipse 17">
                <a:extLst>
                  <a:ext uri="{FF2B5EF4-FFF2-40B4-BE49-F238E27FC236}">
                    <a16:creationId xmlns:a16="http://schemas.microsoft.com/office/drawing/2014/main" id="{FD1D7DDE-AC24-4B3E-A3AE-D34955700CD9}"/>
                  </a:ext>
                </a:extLst>
              </p:cNvPr>
              <p:cNvSpPr/>
              <p:nvPr/>
            </p:nvSpPr>
            <p:spPr>
              <a:xfrm>
                <a:off x="750289" y="1795284"/>
                <a:ext cx="2021750" cy="2022174"/>
              </a:xfrm>
              <a:prstGeom prst="ellipse">
                <a:avLst/>
              </a:prstGeom>
              <a:noFill/>
              <a:ln w="85725">
                <a:solidFill>
                  <a:srgbClr val="A3C184">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5" name="Ellipse 14">
              <a:extLst>
                <a:ext uri="{FF2B5EF4-FFF2-40B4-BE49-F238E27FC236}">
                  <a16:creationId xmlns:a16="http://schemas.microsoft.com/office/drawing/2014/main" id="{8BDD90F1-FD60-706B-3695-2201DF49F822}"/>
                </a:ext>
              </a:extLst>
            </p:cNvPr>
            <p:cNvSpPr/>
            <p:nvPr/>
          </p:nvSpPr>
          <p:spPr>
            <a:xfrm>
              <a:off x="2284118" y="1179877"/>
              <a:ext cx="343761" cy="343761"/>
            </a:xfrm>
            <a:prstGeom prst="ellipse">
              <a:avLst/>
            </a:prstGeom>
            <a:solidFill>
              <a:srgbClr val="FFFF00">
                <a:alpha val="50000"/>
              </a:srgbClr>
            </a:solidFill>
            <a:ln>
              <a:solidFill>
                <a:srgbClr val="A3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2</a:t>
              </a:r>
            </a:p>
          </p:txBody>
        </p:sp>
      </p:grpSp>
      <p:sp>
        <p:nvSpPr>
          <p:cNvPr id="19" name="ZoneTexte 18">
            <a:extLst>
              <a:ext uri="{FF2B5EF4-FFF2-40B4-BE49-F238E27FC236}">
                <a16:creationId xmlns:a16="http://schemas.microsoft.com/office/drawing/2014/main" id="{C4462050-3F8E-9A8F-9A2B-E1B13429E61A}"/>
              </a:ext>
            </a:extLst>
          </p:cNvPr>
          <p:cNvSpPr txBox="1"/>
          <p:nvPr/>
        </p:nvSpPr>
        <p:spPr>
          <a:xfrm>
            <a:off x="3580573" y="2447212"/>
            <a:ext cx="7343632" cy="523220"/>
          </a:xfrm>
          <a:prstGeom prst="rect">
            <a:avLst/>
          </a:prstGeom>
          <a:noFill/>
          <a:effectLst>
            <a:outerShdw blurRad="50800" dist="50800" dir="2700000" algn="ctr" rotWithShape="0">
              <a:schemeClr val="bg2">
                <a:lumMod val="50000"/>
              </a:schemeClr>
            </a:outerShdw>
          </a:effectLst>
        </p:spPr>
        <p:txBody>
          <a:bodyPr wrap="square" rtlCol="0">
            <a:spAutoFit/>
          </a:bodyPr>
          <a:lstStyle/>
          <a:p>
            <a:pPr algn="r"/>
            <a:r>
              <a:rPr lang="fr-BE" sz="2800" b="1" dirty="0">
                <a:solidFill>
                  <a:schemeClr val="bg1"/>
                </a:solidFill>
                <a:highlight>
                  <a:srgbClr val="A3C184"/>
                </a:highlight>
                <a:latin typeface="Century Gothic" panose="020B0502020202020204" pitchFamily="34" charset="0"/>
                <a:cs typeface="Arial" panose="020B0604020202020204" pitchFamily="34" charset="0"/>
              </a:rPr>
              <a:t>LE PRIX EN’HESTIA</a:t>
            </a:r>
            <a:r>
              <a:rPr lang="fr-BE" sz="2800" b="1" dirty="0">
                <a:solidFill>
                  <a:srgbClr val="A3C184"/>
                </a:solidFill>
                <a:latin typeface="Century Gothic" panose="020B0502020202020204" pitchFamily="34" charset="0"/>
                <a:cs typeface="Arial" panose="020B0604020202020204" pitchFamily="34" charset="0"/>
              </a:rPr>
              <a:t>	= 750 &lt; € &lt; 1350 TVAC*</a:t>
            </a:r>
            <a:endParaRPr lang="fr-BE" sz="2800" dirty="0">
              <a:solidFill>
                <a:srgbClr val="A3C184"/>
              </a:solidFill>
              <a:latin typeface="Century Gothic" panose="020B0502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632F02B0-F209-EC66-8389-9EAF0B583268}"/>
              </a:ext>
            </a:extLst>
          </p:cNvPr>
          <p:cNvSpPr txBox="1"/>
          <p:nvPr/>
        </p:nvSpPr>
        <p:spPr>
          <a:xfrm>
            <a:off x="6149706" y="3396402"/>
            <a:ext cx="4933253" cy="338554"/>
          </a:xfrm>
          <a:prstGeom prst="rect">
            <a:avLst/>
          </a:prstGeom>
          <a:noFill/>
        </p:spPr>
        <p:txBody>
          <a:bodyPr wrap="square">
            <a:spAutoFit/>
          </a:bodyPr>
          <a:lstStyle/>
          <a:p>
            <a:pPr algn="ctr"/>
            <a:r>
              <a:rPr lang="fr-BE" sz="1600" b="1" dirty="0">
                <a:solidFill>
                  <a:srgbClr val="A3C184"/>
                </a:solidFill>
                <a:latin typeface="Century Gothic" panose="020B0502020202020204" pitchFamily="34" charset="0"/>
                <a:cs typeface="Arial" panose="020B0604020202020204" pitchFamily="34" charset="0"/>
              </a:rPr>
              <a:t>Les primes dépendent du revenu du ménage</a:t>
            </a:r>
            <a:endParaRPr lang="fr-BE" sz="1600" b="1" dirty="0"/>
          </a:p>
        </p:txBody>
      </p:sp>
      <p:sp>
        <p:nvSpPr>
          <p:cNvPr id="21" name="ZoneTexte 20">
            <a:extLst>
              <a:ext uri="{FF2B5EF4-FFF2-40B4-BE49-F238E27FC236}">
                <a16:creationId xmlns:a16="http://schemas.microsoft.com/office/drawing/2014/main" id="{0B476FFB-7F43-AEDF-11B6-B484D38AA673}"/>
              </a:ext>
            </a:extLst>
          </p:cNvPr>
          <p:cNvSpPr txBox="1"/>
          <p:nvPr/>
        </p:nvSpPr>
        <p:spPr>
          <a:xfrm>
            <a:off x="4880788" y="3678541"/>
            <a:ext cx="6108969" cy="584775"/>
          </a:xfrm>
          <a:prstGeom prst="rect">
            <a:avLst/>
          </a:prstGeom>
          <a:noFill/>
        </p:spPr>
        <p:txBody>
          <a:bodyPr wrap="square" rtlCol="0">
            <a:spAutoFit/>
          </a:bodyPr>
          <a:lstStyle/>
          <a:p>
            <a:pPr algn="r"/>
            <a:r>
              <a:rPr lang="fr-BE" sz="1600" dirty="0">
                <a:latin typeface="Century Gothic" panose="020B0502020202020204" pitchFamily="34" charset="0"/>
                <a:cs typeface="Arabic Typesetting" panose="020B0604020202020204" pitchFamily="66" charset="-78"/>
              </a:rPr>
              <a:t>Le revenu de base de M. et Mme Tartempion = 45 000€</a:t>
            </a:r>
          </a:p>
          <a:p>
            <a:pPr algn="r"/>
            <a:r>
              <a:rPr lang="fr-BE" sz="1600" dirty="0">
                <a:latin typeface="Century Gothic" panose="020B0502020202020204" pitchFamily="34" charset="0"/>
                <a:cs typeface="Arabic Typesetting" panose="020B0604020202020204" pitchFamily="66" charset="-78"/>
              </a:rPr>
              <a:t>Ils ont deux enfant à charge</a:t>
            </a:r>
          </a:p>
        </p:txBody>
      </p:sp>
      <p:sp>
        <p:nvSpPr>
          <p:cNvPr id="22" name="ZoneTexte 21">
            <a:extLst>
              <a:ext uri="{FF2B5EF4-FFF2-40B4-BE49-F238E27FC236}">
                <a16:creationId xmlns:a16="http://schemas.microsoft.com/office/drawing/2014/main" id="{D3C9F78C-5227-2EB9-35C1-DD51AD3B0D35}"/>
              </a:ext>
            </a:extLst>
          </p:cNvPr>
          <p:cNvSpPr txBox="1"/>
          <p:nvPr/>
        </p:nvSpPr>
        <p:spPr>
          <a:xfrm>
            <a:off x="6480764" y="4215947"/>
            <a:ext cx="4508993" cy="338554"/>
          </a:xfrm>
          <a:prstGeom prst="rect">
            <a:avLst/>
          </a:prstGeom>
          <a:noFill/>
        </p:spPr>
        <p:txBody>
          <a:bodyPr wrap="square">
            <a:spAutoFit/>
          </a:bodyPr>
          <a:lstStyle/>
          <a:p>
            <a:pPr algn="r"/>
            <a:r>
              <a:rPr lang="fr-BE" sz="1600" dirty="0">
                <a:solidFill>
                  <a:srgbClr val="A3C184"/>
                </a:solidFill>
                <a:latin typeface="Century Gothic" panose="020B0502020202020204" pitchFamily="34" charset="0"/>
                <a:cs typeface="Arial" panose="020B0604020202020204" pitchFamily="34" charset="0"/>
              </a:rPr>
              <a:t>► R3 ► coefficient multiplicateur = 3 </a:t>
            </a:r>
            <a:endParaRPr lang="fr-BE" sz="1600" dirty="0"/>
          </a:p>
        </p:txBody>
      </p:sp>
      <p:sp>
        <p:nvSpPr>
          <p:cNvPr id="23" name="ZoneTexte 22">
            <a:extLst>
              <a:ext uri="{FF2B5EF4-FFF2-40B4-BE49-F238E27FC236}">
                <a16:creationId xmlns:a16="http://schemas.microsoft.com/office/drawing/2014/main" id="{C43EAB0F-1D94-2D15-8D70-21F8A6FC6ED4}"/>
              </a:ext>
            </a:extLst>
          </p:cNvPr>
          <p:cNvSpPr txBox="1"/>
          <p:nvPr/>
        </p:nvSpPr>
        <p:spPr>
          <a:xfrm>
            <a:off x="3421817" y="5270360"/>
            <a:ext cx="7502387" cy="461665"/>
          </a:xfrm>
          <a:prstGeom prst="rect">
            <a:avLst/>
          </a:prstGeom>
          <a:noFill/>
          <a:effectLst>
            <a:outerShdw blurRad="50800" dist="50800" dir="2700000" algn="ctr" rotWithShape="0">
              <a:schemeClr val="bg2">
                <a:lumMod val="50000"/>
              </a:schemeClr>
            </a:outerShdw>
          </a:effectLst>
        </p:spPr>
        <p:txBody>
          <a:bodyPr wrap="square" rtlCol="0">
            <a:spAutoFit/>
          </a:bodyPr>
          <a:lstStyle/>
          <a:p>
            <a:pPr algn="r"/>
            <a:r>
              <a:rPr lang="fr-BE" sz="2400" b="1" dirty="0">
                <a:solidFill>
                  <a:srgbClr val="A3C184"/>
                </a:solidFill>
                <a:latin typeface="Century Gothic" panose="020B0502020202020204" pitchFamily="34" charset="0"/>
                <a:cs typeface="Arial" panose="020B0604020202020204" pitchFamily="34" charset="0"/>
              </a:rPr>
              <a:t>► </a:t>
            </a:r>
            <a:r>
              <a:rPr lang="fr-BE" sz="2400" b="1" dirty="0">
                <a:solidFill>
                  <a:schemeClr val="bg1"/>
                </a:solidFill>
                <a:highlight>
                  <a:srgbClr val="A3C184"/>
                </a:highlight>
                <a:latin typeface="Century Gothic" panose="020B0502020202020204" pitchFamily="34" charset="0"/>
                <a:cs typeface="Arial" panose="020B0604020202020204" pitchFamily="34" charset="0"/>
              </a:rPr>
              <a:t>PRIME AUDIT RW</a:t>
            </a:r>
            <a:r>
              <a:rPr lang="fr-BE" sz="2400" b="1" dirty="0">
                <a:solidFill>
                  <a:srgbClr val="A3C184"/>
                </a:solidFill>
                <a:latin typeface="Century Gothic" panose="020B0502020202020204" pitchFamily="34" charset="0"/>
                <a:cs typeface="Arial" panose="020B0604020202020204" pitchFamily="34" charset="0"/>
              </a:rPr>
              <a:t>	 = 3*190 = 570€ </a:t>
            </a:r>
            <a:endParaRPr lang="fr-BE" sz="2400" dirty="0">
              <a:solidFill>
                <a:srgbClr val="A3C184"/>
              </a:solidFill>
              <a:latin typeface="Century Gothic" panose="020B0502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C60B34AE-2E47-00D9-87B8-5D48E8DC1B1B}"/>
              </a:ext>
            </a:extLst>
          </p:cNvPr>
          <p:cNvSpPr txBox="1"/>
          <p:nvPr/>
        </p:nvSpPr>
        <p:spPr>
          <a:xfrm>
            <a:off x="6790860" y="5802001"/>
            <a:ext cx="4133344" cy="461665"/>
          </a:xfrm>
          <a:prstGeom prst="rect">
            <a:avLst/>
          </a:prstGeom>
          <a:noFill/>
          <a:effectLst>
            <a:outerShdw blurRad="50800" dist="50800" dir="2700000" algn="ctr" rotWithShape="0">
              <a:schemeClr val="bg2">
                <a:lumMod val="50000"/>
              </a:schemeClr>
            </a:outerShdw>
          </a:effectLst>
        </p:spPr>
        <p:txBody>
          <a:bodyPr wrap="square" rtlCol="0">
            <a:spAutoFit/>
          </a:bodyPr>
          <a:lstStyle/>
          <a:p>
            <a:pPr algn="r"/>
            <a:r>
              <a:rPr lang="fr-BE" sz="2400" b="1" dirty="0">
                <a:solidFill>
                  <a:srgbClr val="A3C184"/>
                </a:solidFill>
                <a:latin typeface="Century Gothic" panose="020B0502020202020204" pitchFamily="34" charset="0"/>
                <a:cs typeface="Arial" panose="020B0604020202020204" pitchFamily="34" charset="0"/>
              </a:rPr>
              <a:t>► </a:t>
            </a:r>
            <a:r>
              <a:rPr lang="fr-BE" sz="2400" b="1" dirty="0">
                <a:solidFill>
                  <a:schemeClr val="bg1"/>
                </a:solidFill>
                <a:highlight>
                  <a:srgbClr val="A3C184"/>
                </a:highlight>
                <a:latin typeface="Century Gothic" panose="020B0502020202020204" pitchFamily="34" charset="0"/>
                <a:cs typeface="Arial" panose="020B0604020202020204" pitchFamily="34" charset="0"/>
              </a:rPr>
              <a:t>SURPRIME COMMUNE ?</a:t>
            </a:r>
            <a:endParaRPr lang="fr-BE" sz="2400" dirty="0">
              <a:solidFill>
                <a:srgbClr val="A3C184"/>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85027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9A21D9-25BB-CC80-6EEC-B363A48ED090}"/>
              </a:ext>
            </a:extLst>
          </p:cNvPr>
          <p:cNvSpPr txBox="1"/>
          <p:nvPr/>
        </p:nvSpPr>
        <p:spPr>
          <a:xfrm>
            <a:off x="657101" y="726850"/>
            <a:ext cx="11184956" cy="584775"/>
          </a:xfrm>
          <a:prstGeom prst="rect">
            <a:avLst/>
          </a:prstGeom>
          <a:noFill/>
        </p:spPr>
        <p:txBody>
          <a:bodyPr wrap="square" rtlCol="0">
            <a:spAutoFit/>
          </a:bodyPr>
          <a:lstStyle/>
          <a:p>
            <a:r>
              <a:rPr lang="fr-BE" sz="3200" b="1" dirty="0">
                <a:latin typeface="+mj-lt"/>
                <a:cs typeface="Arial" panose="020B0604020202020204" pitchFamily="34" charset="0"/>
              </a:rPr>
              <a:t>Audit : arbre décisionnel tarifaire	</a:t>
            </a:r>
            <a:endParaRPr lang="fr-BE" sz="3200" dirty="0">
              <a:latin typeface="+mj-lt"/>
              <a:cs typeface="Arial" panose="020B0604020202020204" pitchFamily="34" charset="0"/>
            </a:endParaRPr>
          </a:p>
        </p:txBody>
      </p:sp>
      <p:pic>
        <p:nvPicPr>
          <p:cNvPr id="5" name="Image 4">
            <a:extLst>
              <a:ext uri="{FF2B5EF4-FFF2-40B4-BE49-F238E27FC236}">
                <a16:creationId xmlns:a16="http://schemas.microsoft.com/office/drawing/2014/main" id="{465D2577-FD6C-DEA3-1E9B-374C68F482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8598" y="1836716"/>
            <a:ext cx="10714804" cy="4576041"/>
          </a:xfrm>
          <a:prstGeom prst="rect">
            <a:avLst/>
          </a:prstGeom>
        </p:spPr>
      </p:pic>
      <p:sp>
        <p:nvSpPr>
          <p:cNvPr id="6" name="ZoneTexte 5">
            <a:extLst>
              <a:ext uri="{FF2B5EF4-FFF2-40B4-BE49-F238E27FC236}">
                <a16:creationId xmlns:a16="http://schemas.microsoft.com/office/drawing/2014/main" id="{4A1F6738-BAD9-534A-D142-965F8A452D78}"/>
              </a:ext>
            </a:extLst>
          </p:cNvPr>
          <p:cNvSpPr txBox="1"/>
          <p:nvPr/>
        </p:nvSpPr>
        <p:spPr>
          <a:xfrm>
            <a:off x="657101" y="1311625"/>
            <a:ext cx="6096000" cy="369332"/>
          </a:xfrm>
          <a:prstGeom prst="rect">
            <a:avLst/>
          </a:prstGeom>
          <a:noFill/>
        </p:spPr>
        <p:txBody>
          <a:bodyPr wrap="square">
            <a:spAutoFit/>
          </a:bodyPr>
          <a:lstStyle/>
          <a:p>
            <a:r>
              <a:rPr lang="fr-BE" b="0" i="0" u="none" strike="noStrike" dirty="0">
                <a:effectLst/>
                <a:latin typeface="+mj-lt"/>
                <a:hlinkClick r:id="rId3">
                  <a:extLst>
                    <a:ext uri="{A12FA001-AC4F-418D-AE19-62706E023703}">
                      <ahyp:hlinkClr xmlns:ahyp="http://schemas.microsoft.com/office/drawing/2018/hyperlinkcolor" val="tx"/>
                    </a:ext>
                  </a:extLst>
                </a:hlinkClick>
              </a:rPr>
              <a:t>Formulaire</a:t>
            </a:r>
            <a:r>
              <a:rPr lang="fr-BE" b="0" i="0" u="none" strike="noStrike" dirty="0">
                <a:effectLst/>
                <a:latin typeface="+mj-lt"/>
              </a:rPr>
              <a:t> accessible pour définir le montant</a:t>
            </a:r>
            <a:endParaRPr lang="fr-BE" dirty="0">
              <a:latin typeface="+mj-lt"/>
            </a:endParaRPr>
          </a:p>
        </p:txBody>
      </p:sp>
    </p:spTree>
    <p:extLst>
      <p:ext uri="{BB962C8B-B14F-4D97-AF65-F5344CB8AC3E}">
        <p14:creationId xmlns:p14="http://schemas.microsoft.com/office/powerpoint/2010/main" val="200917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204141"/>
            <a:ext cx="10771001" cy="1600439"/>
          </a:xfrm>
          <a:prstGeom prst="rect">
            <a:avLst/>
          </a:prstGeom>
        </p:spPr>
      </p:pic>
      <p:sp>
        <p:nvSpPr>
          <p:cNvPr id="13" name="Rectangle 12">
            <a:extLst>
              <a:ext uri="{FF2B5EF4-FFF2-40B4-BE49-F238E27FC236}">
                <a16:creationId xmlns:a16="http://schemas.microsoft.com/office/drawing/2014/main" id="{C97D99A8-0ABE-271B-DF83-B243DE4498E6}"/>
              </a:ext>
            </a:extLst>
          </p:cNvPr>
          <p:cNvSpPr/>
          <p:nvPr/>
        </p:nvSpPr>
        <p:spPr>
          <a:xfrm flipH="1">
            <a:off x="960120" y="167640"/>
            <a:ext cx="513588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 name="Groupe 1">
            <a:extLst>
              <a:ext uri="{FF2B5EF4-FFF2-40B4-BE49-F238E27FC236}">
                <a16:creationId xmlns:a16="http://schemas.microsoft.com/office/drawing/2014/main" id="{3F358187-3B07-4EED-CECD-FA161163DBA0}"/>
              </a:ext>
            </a:extLst>
          </p:cNvPr>
          <p:cNvGrpSpPr/>
          <p:nvPr/>
        </p:nvGrpSpPr>
        <p:grpSpPr>
          <a:xfrm>
            <a:off x="5219203" y="1410356"/>
            <a:ext cx="3561982" cy="2375576"/>
            <a:chOff x="9530080" y="4930451"/>
            <a:chExt cx="2374321" cy="1583495"/>
          </a:xfrm>
        </p:grpSpPr>
        <p:pic>
          <p:nvPicPr>
            <p:cNvPr id="5" name="Image 4">
              <a:extLst>
                <a:ext uri="{FF2B5EF4-FFF2-40B4-BE49-F238E27FC236}">
                  <a16:creationId xmlns:a16="http://schemas.microsoft.com/office/drawing/2014/main" id="{B8EBB554-395E-60EA-4B9D-DB1C9D00AB9D}"/>
                </a:ext>
              </a:extLst>
            </p:cNvPr>
            <p:cNvPicPr>
              <a:picLocks noChangeAspect="1"/>
            </p:cNvPicPr>
            <p:nvPr/>
          </p:nvPicPr>
          <p:blipFill rotWithShape="1">
            <a:blip r:embed="rId3">
              <a:extLst>
                <a:ext uri="{28A0092B-C50C-407E-A947-70E740481C1C}">
                  <a14:useLocalDpi xmlns:a14="http://schemas.microsoft.com/office/drawing/2010/main" val="0"/>
                </a:ext>
              </a:extLst>
            </a:blip>
            <a:srcRect l="3760" t="11517" r="1957" b="4102"/>
            <a:stretch/>
          </p:blipFill>
          <p:spPr>
            <a:xfrm>
              <a:off x="10376994" y="5115513"/>
              <a:ext cx="973667" cy="360000"/>
            </a:xfrm>
            <a:prstGeom prst="rect">
              <a:avLst/>
            </a:prstGeom>
          </p:spPr>
        </p:pic>
        <p:pic>
          <p:nvPicPr>
            <p:cNvPr id="6" name="Image 5">
              <a:extLst>
                <a:ext uri="{FF2B5EF4-FFF2-40B4-BE49-F238E27FC236}">
                  <a16:creationId xmlns:a16="http://schemas.microsoft.com/office/drawing/2014/main" id="{E0F1DDE8-7364-1102-0492-360530257C2B}"/>
                </a:ext>
              </a:extLst>
            </p:cNvPr>
            <p:cNvPicPr>
              <a:picLocks noChangeAspect="1"/>
            </p:cNvPicPr>
            <p:nvPr/>
          </p:nvPicPr>
          <p:blipFill rotWithShape="1">
            <a:blip r:embed="rId4">
              <a:extLst>
                <a:ext uri="{28A0092B-C50C-407E-A947-70E740481C1C}">
                  <a14:useLocalDpi xmlns:a14="http://schemas.microsoft.com/office/drawing/2010/main" val="0"/>
                </a:ext>
              </a:extLst>
            </a:blip>
            <a:srcRect l="6759" t="6723" r="7383" b="4861"/>
            <a:stretch/>
          </p:blipFill>
          <p:spPr>
            <a:xfrm>
              <a:off x="10376994" y="5548593"/>
              <a:ext cx="1096433" cy="360000"/>
            </a:xfrm>
            <a:prstGeom prst="rect">
              <a:avLst/>
            </a:prstGeom>
          </p:spPr>
        </p:pic>
        <p:pic>
          <p:nvPicPr>
            <p:cNvPr id="7" name="Image 6">
              <a:extLst>
                <a:ext uri="{FF2B5EF4-FFF2-40B4-BE49-F238E27FC236}">
                  <a16:creationId xmlns:a16="http://schemas.microsoft.com/office/drawing/2014/main" id="{A952C0F9-9434-3D8C-74F7-3F742EE05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6994" y="5919218"/>
              <a:ext cx="1527407" cy="360000"/>
            </a:xfrm>
            <a:prstGeom prst="rect">
              <a:avLst/>
            </a:prstGeom>
          </p:spPr>
        </p:pic>
        <p:sp>
          <p:nvSpPr>
            <p:cNvPr id="8" name="Parenthèse ouvrante 7">
              <a:extLst>
                <a:ext uri="{FF2B5EF4-FFF2-40B4-BE49-F238E27FC236}">
                  <a16:creationId xmlns:a16="http://schemas.microsoft.com/office/drawing/2014/main" id="{87AD6567-4AF5-96E5-E807-AD6FE1899C56}"/>
                </a:ext>
              </a:extLst>
            </p:cNvPr>
            <p:cNvSpPr/>
            <p:nvPr/>
          </p:nvSpPr>
          <p:spPr>
            <a:xfrm>
              <a:off x="10111208" y="4930451"/>
              <a:ext cx="425661" cy="1583495"/>
            </a:xfrm>
            <a:prstGeom prst="leftBracket">
              <a:avLst>
                <a:gd name="adj" fmla="val 77552"/>
              </a:avLst>
            </a:prstGeom>
            <a:ln w="53975">
              <a:solidFill>
                <a:srgbClr val="A3C1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dirty="0"/>
            </a:p>
          </p:txBody>
        </p:sp>
        <p:sp>
          <p:nvSpPr>
            <p:cNvPr id="9" name="Flèche : chevron 8">
              <a:extLst>
                <a:ext uri="{FF2B5EF4-FFF2-40B4-BE49-F238E27FC236}">
                  <a16:creationId xmlns:a16="http://schemas.microsoft.com/office/drawing/2014/main" id="{02DDA306-4B2A-5F67-5CF3-CB81BC90EF9E}"/>
                </a:ext>
              </a:extLst>
            </p:cNvPr>
            <p:cNvSpPr/>
            <p:nvPr/>
          </p:nvSpPr>
          <p:spPr>
            <a:xfrm rot="10800000">
              <a:off x="9530080" y="5545472"/>
              <a:ext cx="447794" cy="366859"/>
            </a:xfrm>
            <a:prstGeom prst="chevron">
              <a:avLst/>
            </a:prstGeom>
            <a:solidFill>
              <a:srgbClr val="A3C184"/>
            </a:solidFill>
            <a:ln>
              <a:solidFill>
                <a:srgbClr val="A3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sp>
        <p:nvSpPr>
          <p:cNvPr id="11" name="ZoneTexte 10">
            <a:extLst>
              <a:ext uri="{FF2B5EF4-FFF2-40B4-BE49-F238E27FC236}">
                <a16:creationId xmlns:a16="http://schemas.microsoft.com/office/drawing/2014/main" id="{4E5C2B4C-759D-6FC1-6E8E-D7E2138AACB4}"/>
              </a:ext>
            </a:extLst>
          </p:cNvPr>
          <p:cNvSpPr txBox="1"/>
          <p:nvPr/>
        </p:nvSpPr>
        <p:spPr>
          <a:xfrm>
            <a:off x="1078344" y="2084401"/>
            <a:ext cx="3867808" cy="923330"/>
          </a:xfrm>
          <a:prstGeom prst="rect">
            <a:avLst/>
          </a:prstGeom>
          <a:noFill/>
        </p:spPr>
        <p:txBody>
          <a:bodyPr wrap="square" rtlCol="0">
            <a:spAutoFit/>
          </a:bodyPr>
          <a:lstStyle/>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Métré descriptif</a:t>
            </a:r>
          </a:p>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Plateforme de professionnels</a:t>
            </a:r>
          </a:p>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Analyse devis</a:t>
            </a:r>
          </a:p>
        </p:txBody>
      </p:sp>
      <p:pic>
        <p:nvPicPr>
          <p:cNvPr id="19" name="Image 18">
            <a:extLst>
              <a:ext uri="{FF2B5EF4-FFF2-40B4-BE49-F238E27FC236}">
                <a16:creationId xmlns:a16="http://schemas.microsoft.com/office/drawing/2014/main" id="{60F7466C-BF31-C77A-EEDE-F99D46A43AF5}"/>
              </a:ext>
            </a:extLst>
          </p:cNvPr>
          <p:cNvPicPr>
            <a:picLocks noChangeAspect="1"/>
          </p:cNvPicPr>
          <p:nvPr/>
        </p:nvPicPr>
        <p:blipFill>
          <a:blip r:embed="rId6"/>
          <a:stretch>
            <a:fillRect/>
          </a:stretch>
        </p:blipFill>
        <p:spPr>
          <a:xfrm>
            <a:off x="1193586" y="3448434"/>
            <a:ext cx="3379181" cy="2931511"/>
          </a:xfrm>
          <a:prstGeom prst="rect">
            <a:avLst/>
          </a:prstGeom>
          <a:effectLst>
            <a:outerShdw blurRad="50800" dist="127000" dir="2700000" algn="ctr" rotWithShape="0">
              <a:schemeClr val="bg2">
                <a:lumMod val="50000"/>
                <a:alpha val="40000"/>
              </a:schemeClr>
            </a:outerShdw>
          </a:effectLst>
        </p:spPr>
      </p:pic>
      <p:sp>
        <p:nvSpPr>
          <p:cNvPr id="20" name="ZoneTexte 19">
            <a:extLst>
              <a:ext uri="{FF2B5EF4-FFF2-40B4-BE49-F238E27FC236}">
                <a16:creationId xmlns:a16="http://schemas.microsoft.com/office/drawing/2014/main" id="{B8788294-06AD-4C5B-38E2-81486108A57C}"/>
              </a:ext>
            </a:extLst>
          </p:cNvPr>
          <p:cNvSpPr txBox="1"/>
          <p:nvPr/>
        </p:nvSpPr>
        <p:spPr>
          <a:xfrm>
            <a:off x="8885877" y="2350354"/>
            <a:ext cx="2654499" cy="461665"/>
          </a:xfrm>
          <a:prstGeom prst="rect">
            <a:avLst/>
          </a:prstGeom>
          <a:noFill/>
        </p:spPr>
        <p:txBody>
          <a:bodyPr wrap="square" rtlCol="0">
            <a:spAutoFit/>
          </a:bodyPr>
          <a:lstStyle/>
          <a:p>
            <a:r>
              <a:rPr lang="fr-BE" sz="2400"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sz="2000" dirty="0">
                <a:latin typeface="+mj-lt"/>
                <a:cs typeface="Arial" panose="020B0604020202020204" pitchFamily="34" charset="0"/>
              </a:rPr>
              <a:t>Entreprises locales</a:t>
            </a:r>
            <a:endParaRPr lang="fr-BE" dirty="0">
              <a:latin typeface="+mj-lt"/>
              <a:cs typeface="Arial" panose="020B0604020202020204" pitchFamily="34" charset="0"/>
            </a:endParaRPr>
          </a:p>
        </p:txBody>
      </p:sp>
      <p:sp>
        <p:nvSpPr>
          <p:cNvPr id="4" name="Rectangle 3">
            <a:extLst>
              <a:ext uri="{FF2B5EF4-FFF2-40B4-BE49-F238E27FC236}">
                <a16:creationId xmlns:a16="http://schemas.microsoft.com/office/drawing/2014/main" id="{ACDFCD0F-EA0E-EA87-79BE-A03BE2529763}"/>
              </a:ext>
            </a:extLst>
          </p:cNvPr>
          <p:cNvSpPr/>
          <p:nvPr/>
        </p:nvSpPr>
        <p:spPr>
          <a:xfrm flipH="1">
            <a:off x="8612692" y="54589"/>
            <a:ext cx="2278827" cy="1428168"/>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5416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204141"/>
            <a:ext cx="10771001" cy="1600439"/>
          </a:xfrm>
          <a:prstGeom prst="rect">
            <a:avLst/>
          </a:prstGeom>
        </p:spPr>
      </p:pic>
      <p:sp>
        <p:nvSpPr>
          <p:cNvPr id="13" name="Rectangle 12">
            <a:extLst>
              <a:ext uri="{FF2B5EF4-FFF2-40B4-BE49-F238E27FC236}">
                <a16:creationId xmlns:a16="http://schemas.microsoft.com/office/drawing/2014/main" id="{C97D99A8-0ABE-271B-DF83-B243DE4498E6}"/>
              </a:ext>
            </a:extLst>
          </p:cNvPr>
          <p:cNvSpPr/>
          <p:nvPr/>
        </p:nvSpPr>
        <p:spPr>
          <a:xfrm flipH="1">
            <a:off x="960120" y="167640"/>
            <a:ext cx="513588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a:extLst>
              <a:ext uri="{FF2B5EF4-FFF2-40B4-BE49-F238E27FC236}">
                <a16:creationId xmlns:a16="http://schemas.microsoft.com/office/drawing/2014/main" id="{E0B716CC-F7F9-F72F-DF33-AEA925DBF0FE}"/>
              </a:ext>
            </a:extLst>
          </p:cNvPr>
          <p:cNvPicPr>
            <a:picLocks noChangeAspect="1"/>
          </p:cNvPicPr>
          <p:nvPr/>
        </p:nvPicPr>
        <p:blipFill>
          <a:blip r:embed="rId3">
            <a:alphaModFix amt="60000"/>
          </a:blip>
          <a:stretch>
            <a:fillRect/>
          </a:stretch>
        </p:blipFill>
        <p:spPr>
          <a:xfrm rot="19907079">
            <a:off x="5256503" y="1985905"/>
            <a:ext cx="3376300" cy="2363130"/>
          </a:xfrm>
          <a:prstGeom prst="rect">
            <a:avLst/>
          </a:prstGeom>
          <a:effectLst>
            <a:outerShdw blurRad="50800" dist="63500" dir="2700000" algn="ctr" rotWithShape="0">
              <a:schemeClr val="bg2">
                <a:lumMod val="50000"/>
                <a:alpha val="50000"/>
              </a:schemeClr>
            </a:outerShdw>
          </a:effectLst>
        </p:spPr>
      </p:pic>
      <p:pic>
        <p:nvPicPr>
          <p:cNvPr id="4" name="Image 3">
            <a:extLst>
              <a:ext uri="{FF2B5EF4-FFF2-40B4-BE49-F238E27FC236}">
                <a16:creationId xmlns:a16="http://schemas.microsoft.com/office/drawing/2014/main" id="{395DBD45-1FD1-6F35-70DA-2E85B09DA53D}"/>
              </a:ext>
            </a:extLst>
          </p:cNvPr>
          <p:cNvPicPr>
            <a:picLocks noChangeAspect="1"/>
          </p:cNvPicPr>
          <p:nvPr/>
        </p:nvPicPr>
        <p:blipFill>
          <a:blip r:embed="rId4">
            <a:alphaModFix amt="65000"/>
          </a:blip>
          <a:stretch>
            <a:fillRect/>
          </a:stretch>
        </p:blipFill>
        <p:spPr>
          <a:xfrm rot="19400760">
            <a:off x="7268621" y="2479540"/>
            <a:ext cx="2231910" cy="3113515"/>
          </a:xfrm>
          <a:prstGeom prst="rect">
            <a:avLst/>
          </a:prstGeom>
          <a:effectLst>
            <a:outerShdw blurRad="50800" dist="127000" dir="2700000" algn="ctr" rotWithShape="0">
              <a:schemeClr val="bg2">
                <a:lumMod val="50000"/>
                <a:alpha val="50000"/>
              </a:schemeClr>
            </a:outerShdw>
          </a:effectLst>
        </p:spPr>
      </p:pic>
      <p:pic>
        <p:nvPicPr>
          <p:cNvPr id="10" name="Image 9">
            <a:extLst>
              <a:ext uri="{FF2B5EF4-FFF2-40B4-BE49-F238E27FC236}">
                <a16:creationId xmlns:a16="http://schemas.microsoft.com/office/drawing/2014/main" id="{AB55F75F-B00E-4654-7E22-3B557B86DED2}"/>
              </a:ext>
            </a:extLst>
          </p:cNvPr>
          <p:cNvPicPr>
            <a:picLocks noChangeAspect="1"/>
          </p:cNvPicPr>
          <p:nvPr/>
        </p:nvPicPr>
        <p:blipFill>
          <a:blip r:embed="rId5">
            <a:alphaModFix amt="70000"/>
          </a:blip>
          <a:stretch>
            <a:fillRect/>
          </a:stretch>
        </p:blipFill>
        <p:spPr>
          <a:xfrm rot="20490096">
            <a:off x="7974568" y="1746187"/>
            <a:ext cx="2186458" cy="3229402"/>
          </a:xfrm>
          <a:prstGeom prst="rect">
            <a:avLst/>
          </a:prstGeom>
          <a:effectLst>
            <a:outerShdw blurRad="50800" dist="254000" dir="2700000" algn="ctr" rotWithShape="0">
              <a:schemeClr val="bg2">
                <a:lumMod val="50000"/>
                <a:alpha val="50000"/>
              </a:schemeClr>
            </a:outerShdw>
          </a:effectLst>
        </p:spPr>
      </p:pic>
      <p:pic>
        <p:nvPicPr>
          <p:cNvPr id="12" name="Image 11">
            <a:extLst>
              <a:ext uri="{FF2B5EF4-FFF2-40B4-BE49-F238E27FC236}">
                <a16:creationId xmlns:a16="http://schemas.microsoft.com/office/drawing/2014/main" id="{9BF748DE-38C6-76D1-BBBC-14180E57A736}"/>
              </a:ext>
            </a:extLst>
          </p:cNvPr>
          <p:cNvPicPr>
            <a:picLocks noChangeAspect="1"/>
          </p:cNvPicPr>
          <p:nvPr/>
        </p:nvPicPr>
        <p:blipFill>
          <a:blip r:embed="rId6">
            <a:alphaModFix amt="75000"/>
          </a:blip>
          <a:stretch>
            <a:fillRect/>
          </a:stretch>
        </p:blipFill>
        <p:spPr>
          <a:xfrm rot="133347">
            <a:off x="9269574" y="1873101"/>
            <a:ext cx="2352873" cy="3170757"/>
          </a:xfrm>
          <a:prstGeom prst="rect">
            <a:avLst/>
          </a:prstGeom>
          <a:effectLst>
            <a:outerShdw blurRad="50800" dist="254000" dir="2700000" algn="ctr" rotWithShape="0">
              <a:schemeClr val="bg2">
                <a:lumMod val="50000"/>
                <a:alpha val="40000"/>
              </a:schemeClr>
            </a:outerShdw>
          </a:effectLst>
        </p:spPr>
      </p:pic>
      <p:sp>
        <p:nvSpPr>
          <p:cNvPr id="14" name="ZoneTexte 13">
            <a:extLst>
              <a:ext uri="{FF2B5EF4-FFF2-40B4-BE49-F238E27FC236}">
                <a16:creationId xmlns:a16="http://schemas.microsoft.com/office/drawing/2014/main" id="{BF36F129-08C7-0942-5404-E0EF27937907}"/>
              </a:ext>
            </a:extLst>
          </p:cNvPr>
          <p:cNvSpPr txBox="1"/>
          <p:nvPr/>
        </p:nvSpPr>
        <p:spPr>
          <a:xfrm>
            <a:off x="1134242" y="1726059"/>
            <a:ext cx="3867808" cy="923330"/>
          </a:xfrm>
          <a:prstGeom prst="rect">
            <a:avLst/>
          </a:prstGeom>
          <a:noFill/>
        </p:spPr>
        <p:txBody>
          <a:bodyPr wrap="square" rtlCol="0">
            <a:spAutoFit/>
          </a:bodyPr>
          <a:lstStyle/>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Vérification conformité travaux avec exigences octroi primes</a:t>
            </a:r>
          </a:p>
          <a:p>
            <a:r>
              <a:rPr lang="fr-BE" b="1" dirty="0">
                <a:solidFill>
                  <a:srgbClr val="A3C184"/>
                </a:solidFill>
                <a:latin typeface="+mj-lt"/>
                <a:cs typeface="Arial" panose="020B0604020202020204" pitchFamily="34" charset="0"/>
              </a:rPr>
              <a:t>++</a:t>
            </a:r>
            <a:r>
              <a:rPr lang="fr-BE" dirty="0">
                <a:solidFill>
                  <a:srgbClr val="84B3B8"/>
                </a:solidFill>
                <a:latin typeface="+mj-lt"/>
                <a:cs typeface="Arial" panose="020B0604020202020204" pitchFamily="34" charset="0"/>
              </a:rPr>
              <a:t> </a:t>
            </a:r>
            <a:r>
              <a:rPr lang="fr-BE" dirty="0">
                <a:latin typeface="+mj-lt"/>
                <a:cs typeface="Arial" panose="020B0604020202020204" pitchFamily="34" charset="0"/>
              </a:rPr>
              <a:t>Facilitation dossier de primes</a:t>
            </a:r>
          </a:p>
        </p:txBody>
      </p:sp>
      <p:sp>
        <p:nvSpPr>
          <p:cNvPr id="15" name="ZoneTexte 14">
            <a:extLst>
              <a:ext uri="{FF2B5EF4-FFF2-40B4-BE49-F238E27FC236}">
                <a16:creationId xmlns:a16="http://schemas.microsoft.com/office/drawing/2014/main" id="{A13A30C2-15C7-EA20-FCD2-BF3D1B3C58DF}"/>
              </a:ext>
            </a:extLst>
          </p:cNvPr>
          <p:cNvSpPr txBox="1"/>
          <p:nvPr/>
        </p:nvSpPr>
        <p:spPr>
          <a:xfrm>
            <a:off x="960120" y="5123090"/>
            <a:ext cx="7343632" cy="523220"/>
          </a:xfrm>
          <a:prstGeom prst="rect">
            <a:avLst/>
          </a:prstGeom>
          <a:noFill/>
          <a:effectLst>
            <a:outerShdw blurRad="50800" dist="50800" dir="2700000" algn="ctr" rotWithShape="0">
              <a:schemeClr val="bg2">
                <a:lumMod val="50000"/>
                <a:alpha val="50000"/>
              </a:schemeClr>
            </a:outerShdw>
          </a:effectLst>
        </p:spPr>
        <p:txBody>
          <a:bodyPr wrap="square" rtlCol="0">
            <a:spAutoFit/>
          </a:bodyPr>
          <a:lstStyle/>
          <a:p>
            <a:pPr algn="r"/>
            <a:r>
              <a:rPr lang="fr-BE" sz="2800" b="1" dirty="0">
                <a:solidFill>
                  <a:schemeClr val="bg1"/>
                </a:solidFill>
                <a:highlight>
                  <a:srgbClr val="A3C184"/>
                </a:highlight>
                <a:latin typeface="Century Gothic" panose="020B0502020202020204" pitchFamily="34" charset="0"/>
                <a:cs typeface="Arial" panose="020B0604020202020204" pitchFamily="34" charset="0"/>
              </a:rPr>
              <a:t>LE PRIX EN’HESTIA</a:t>
            </a:r>
            <a:r>
              <a:rPr lang="fr-BE" sz="2800" b="1" dirty="0">
                <a:solidFill>
                  <a:srgbClr val="A3C184"/>
                </a:solidFill>
                <a:latin typeface="Century Gothic" panose="020B0502020202020204" pitchFamily="34" charset="0"/>
                <a:cs typeface="Arial" panose="020B0604020202020204" pitchFamily="34" charset="0"/>
              </a:rPr>
              <a:t>	= 0 &lt; € &lt; 2750 TVAC</a:t>
            </a:r>
            <a:endParaRPr lang="fr-BE" sz="2800" dirty="0">
              <a:solidFill>
                <a:srgbClr val="A3C184"/>
              </a:solidFill>
              <a:latin typeface="Century Gothic" panose="020B0502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20DB33F1-9BEB-11C3-154C-4381629695AB}"/>
              </a:ext>
            </a:extLst>
          </p:cNvPr>
          <p:cNvSpPr txBox="1"/>
          <p:nvPr/>
        </p:nvSpPr>
        <p:spPr>
          <a:xfrm>
            <a:off x="960120" y="5597592"/>
            <a:ext cx="7343632" cy="646331"/>
          </a:xfrm>
          <a:prstGeom prst="rect">
            <a:avLst/>
          </a:prstGeom>
          <a:noFill/>
        </p:spPr>
        <p:txBody>
          <a:bodyPr wrap="square">
            <a:spAutoFit/>
          </a:bodyPr>
          <a:lstStyle/>
          <a:p>
            <a:pPr algn="r"/>
            <a:r>
              <a:rPr lang="fr-BE" sz="1800" b="1" dirty="0">
                <a:solidFill>
                  <a:srgbClr val="A3C184"/>
                </a:solidFill>
                <a:latin typeface="Century Gothic" panose="020B0502020202020204" pitchFamily="34" charset="0"/>
                <a:cs typeface="Arial" panose="020B0604020202020204" pitchFamily="34" charset="0"/>
              </a:rPr>
              <a:t>En fonction du montant des travaux et du revenus du ménage</a:t>
            </a:r>
          </a:p>
          <a:p>
            <a:pPr algn="r"/>
            <a:r>
              <a:rPr lang="fr-BE" b="1" dirty="0">
                <a:solidFill>
                  <a:srgbClr val="A3C184"/>
                </a:solidFill>
                <a:latin typeface="Century Gothic" panose="020B0502020202020204" pitchFamily="34" charset="0"/>
                <a:cs typeface="Arial" panose="020B0604020202020204" pitchFamily="34" charset="0"/>
              </a:rPr>
              <a:t>250€ d’acompte à la signature</a:t>
            </a:r>
            <a:endParaRPr lang="fr-BE" sz="1800" dirty="0">
              <a:solidFill>
                <a:srgbClr val="A3C184"/>
              </a:solidFill>
              <a:latin typeface="Century Gothic" panose="020B0502020202020204" pitchFamily="34" charset="0"/>
              <a:cs typeface="Arial" panose="020B0604020202020204" pitchFamily="34" charset="0"/>
            </a:endParaRPr>
          </a:p>
        </p:txBody>
      </p:sp>
      <p:sp>
        <p:nvSpPr>
          <p:cNvPr id="21" name="Ellipse 20">
            <a:extLst>
              <a:ext uri="{FF2B5EF4-FFF2-40B4-BE49-F238E27FC236}">
                <a16:creationId xmlns:a16="http://schemas.microsoft.com/office/drawing/2014/main" id="{FC928E96-81FC-7B8D-B56D-19716388EFE5}"/>
              </a:ext>
            </a:extLst>
          </p:cNvPr>
          <p:cNvSpPr/>
          <p:nvPr/>
        </p:nvSpPr>
        <p:spPr>
          <a:xfrm>
            <a:off x="1188558" y="4413679"/>
            <a:ext cx="796831" cy="796831"/>
          </a:xfrm>
          <a:prstGeom prst="ellipse">
            <a:avLst/>
          </a:prstGeom>
          <a:solidFill>
            <a:srgbClr val="FFFF00">
              <a:alpha val="50000"/>
            </a:srgbClr>
          </a:solidFill>
          <a:ln>
            <a:solidFill>
              <a:srgbClr val="A3C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3</a:t>
            </a:r>
          </a:p>
        </p:txBody>
      </p:sp>
      <p:sp>
        <p:nvSpPr>
          <p:cNvPr id="23" name="Rectangle 22">
            <a:extLst>
              <a:ext uri="{FF2B5EF4-FFF2-40B4-BE49-F238E27FC236}">
                <a16:creationId xmlns:a16="http://schemas.microsoft.com/office/drawing/2014/main" id="{B49EF457-2486-EED0-7801-F19F935BC305}"/>
              </a:ext>
            </a:extLst>
          </p:cNvPr>
          <p:cNvSpPr/>
          <p:nvPr/>
        </p:nvSpPr>
        <p:spPr>
          <a:xfrm flipH="1">
            <a:off x="8612692" y="54589"/>
            <a:ext cx="2278827" cy="1428168"/>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3702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92C134F-A68B-BEBF-A4E4-99C423B5CD8A}"/>
              </a:ext>
            </a:extLst>
          </p:cNvPr>
          <p:cNvPicPr>
            <a:picLocks noChangeAspect="1"/>
          </p:cNvPicPr>
          <p:nvPr/>
        </p:nvPicPr>
        <p:blipFill rotWithShape="1">
          <a:blip r:embed="rId2"/>
          <a:srcRect t="33442" b="38851"/>
          <a:stretch/>
        </p:blipFill>
        <p:spPr>
          <a:xfrm>
            <a:off x="508958" y="204141"/>
            <a:ext cx="10771001" cy="1600439"/>
          </a:xfrm>
          <a:prstGeom prst="rect">
            <a:avLst/>
          </a:prstGeom>
        </p:spPr>
      </p:pic>
      <p:sp>
        <p:nvSpPr>
          <p:cNvPr id="13" name="Rectangle 12">
            <a:extLst>
              <a:ext uri="{FF2B5EF4-FFF2-40B4-BE49-F238E27FC236}">
                <a16:creationId xmlns:a16="http://schemas.microsoft.com/office/drawing/2014/main" id="{C97D99A8-0ABE-271B-DF83-B243DE4498E6}"/>
              </a:ext>
            </a:extLst>
          </p:cNvPr>
          <p:cNvSpPr/>
          <p:nvPr/>
        </p:nvSpPr>
        <p:spPr>
          <a:xfrm flipH="1">
            <a:off x="960120" y="167640"/>
            <a:ext cx="5135880" cy="1530111"/>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2" name="Tableau 1">
            <a:extLst>
              <a:ext uri="{FF2B5EF4-FFF2-40B4-BE49-F238E27FC236}">
                <a16:creationId xmlns:a16="http://schemas.microsoft.com/office/drawing/2014/main" id="{59EB4EF5-CACE-34B2-955C-4BD808B63F56}"/>
              </a:ext>
            </a:extLst>
          </p:cNvPr>
          <p:cNvGraphicFramePr>
            <a:graphicFrameLocks noGrp="1"/>
          </p:cNvGraphicFramePr>
          <p:nvPr>
            <p:extLst>
              <p:ext uri="{D42A27DB-BD31-4B8C-83A1-F6EECF244321}">
                <p14:modId xmlns:p14="http://schemas.microsoft.com/office/powerpoint/2010/main" val="1916033380"/>
              </p:ext>
            </p:extLst>
          </p:nvPr>
        </p:nvGraphicFramePr>
        <p:xfrm>
          <a:off x="1023246" y="2035063"/>
          <a:ext cx="10053912" cy="2432549"/>
        </p:xfrm>
        <a:graphic>
          <a:graphicData uri="http://schemas.openxmlformats.org/drawingml/2006/table">
            <a:tbl>
              <a:tblPr firstRow="1" firstCol="1" bandRow="1">
                <a:tableStyleId>{5FD0F851-EC5A-4D38-B0AD-8093EC10F338}</a:tableStyleId>
              </a:tblPr>
              <a:tblGrid>
                <a:gridCol w="6630112">
                  <a:extLst>
                    <a:ext uri="{9D8B030D-6E8A-4147-A177-3AD203B41FA5}">
                      <a16:colId xmlns:a16="http://schemas.microsoft.com/office/drawing/2014/main" val="3930780581"/>
                    </a:ext>
                  </a:extLst>
                </a:gridCol>
                <a:gridCol w="3423800">
                  <a:extLst>
                    <a:ext uri="{9D8B030D-6E8A-4147-A177-3AD203B41FA5}">
                      <a16:colId xmlns:a16="http://schemas.microsoft.com/office/drawing/2014/main" val="1195129407"/>
                    </a:ext>
                  </a:extLst>
                </a:gridCol>
              </a:tblGrid>
              <a:tr h="347507">
                <a:tc>
                  <a:txBody>
                    <a:bodyPr/>
                    <a:lstStyle/>
                    <a:p>
                      <a:pPr algn="r"/>
                      <a:r>
                        <a:rPr lang="fr-FR" sz="1200" kern="150" dirty="0">
                          <a:effectLst/>
                          <a:latin typeface="+mj-lt"/>
                        </a:rPr>
                        <a:t>Revenus R1</a:t>
                      </a:r>
                      <a:endParaRPr lang="fr-BE" sz="1300" kern="150" dirty="0">
                        <a:effectLst/>
                        <a:latin typeface="+mj-lt"/>
                        <a:ea typeface="Times New Roman" panose="02020603050405020304" pitchFamily="18" charset="0"/>
                        <a:cs typeface="Times New Roman" panose="02020603050405020304" pitchFamily="18" charset="0"/>
                      </a:endParaRPr>
                    </a:p>
                  </a:txBody>
                  <a:tcPr marL="88646" marR="88646" marT="0" marB="0"/>
                </a:tc>
                <a:tc>
                  <a:txBody>
                    <a:bodyPr/>
                    <a:lstStyle/>
                    <a:p>
                      <a:pPr algn="ctr"/>
                      <a:r>
                        <a:rPr lang="fr-FR" sz="1300" kern="150">
                          <a:effectLst/>
                          <a:latin typeface="+mj-lt"/>
                        </a:rPr>
                        <a:t>0,00€ TVAC</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extLst>
                  <a:ext uri="{0D108BD9-81ED-4DB2-BD59-A6C34878D82A}">
                    <a16:rowId xmlns:a16="http://schemas.microsoft.com/office/drawing/2014/main" val="1580156424"/>
                  </a:ext>
                </a:extLst>
              </a:tr>
              <a:tr h="347507">
                <a:tc>
                  <a:txBody>
                    <a:bodyPr/>
                    <a:lstStyle/>
                    <a:p>
                      <a:pPr algn="r"/>
                      <a:r>
                        <a:rPr lang="fr-FR" sz="1200" kern="150" dirty="0">
                          <a:effectLst/>
                          <a:latin typeface="+mj-lt"/>
                        </a:rPr>
                        <a:t>Revenu R2 quel que soit le montant des travaux</a:t>
                      </a:r>
                      <a:endParaRPr lang="fr-BE" sz="1300" kern="150" dirty="0">
                        <a:effectLst/>
                        <a:latin typeface="+mj-lt"/>
                        <a:ea typeface="Times New Roman" panose="02020603050405020304" pitchFamily="18" charset="0"/>
                        <a:cs typeface="Times New Roman" panose="02020603050405020304" pitchFamily="18" charset="0"/>
                      </a:endParaRPr>
                    </a:p>
                  </a:txBody>
                  <a:tcPr marL="88646" marR="88646" marT="0" marB="0"/>
                </a:tc>
                <a:tc>
                  <a:txBody>
                    <a:bodyPr/>
                    <a:lstStyle/>
                    <a:p>
                      <a:pPr algn="ctr"/>
                      <a:r>
                        <a:rPr lang="fr-FR" sz="1300" kern="150">
                          <a:effectLst/>
                          <a:latin typeface="+mj-lt"/>
                        </a:rPr>
                        <a:t>500,00€ TVAC</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extLst>
                  <a:ext uri="{0D108BD9-81ED-4DB2-BD59-A6C34878D82A}">
                    <a16:rowId xmlns:a16="http://schemas.microsoft.com/office/drawing/2014/main" val="2666319184"/>
                  </a:ext>
                </a:extLst>
              </a:tr>
              <a:tr h="347507">
                <a:tc>
                  <a:txBody>
                    <a:bodyPr/>
                    <a:lstStyle/>
                    <a:p>
                      <a:pPr algn="r"/>
                      <a:r>
                        <a:rPr lang="fr-FR" sz="1200" kern="150">
                          <a:effectLst/>
                          <a:latin typeface="+mj-lt"/>
                        </a:rPr>
                        <a:t>R3, 4 &amp; 5 ; Montant des travaux adjugés &lt; 40000,00€ HTVA</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tc>
                  <a:txBody>
                    <a:bodyPr/>
                    <a:lstStyle/>
                    <a:p>
                      <a:pPr algn="ctr"/>
                      <a:r>
                        <a:rPr lang="fr-FR" sz="1300" kern="150">
                          <a:effectLst/>
                          <a:latin typeface="+mj-lt"/>
                        </a:rPr>
                        <a:t>750,00€ TVAC</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extLst>
                  <a:ext uri="{0D108BD9-81ED-4DB2-BD59-A6C34878D82A}">
                    <a16:rowId xmlns:a16="http://schemas.microsoft.com/office/drawing/2014/main" val="3641174293"/>
                  </a:ext>
                </a:extLst>
              </a:tr>
              <a:tr h="347507">
                <a:tc>
                  <a:txBody>
                    <a:bodyPr/>
                    <a:lstStyle/>
                    <a:p>
                      <a:pPr algn="r"/>
                      <a:r>
                        <a:rPr lang="fr-FR" sz="1200" kern="150">
                          <a:effectLst/>
                          <a:latin typeface="+mj-lt"/>
                        </a:rPr>
                        <a:t>R3, 4 &amp; 5 ; 40000,00€ TVAC &lt; Montant des travaux adjugés &lt; 85000,00€ HTVA</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tc>
                  <a:txBody>
                    <a:bodyPr/>
                    <a:lstStyle/>
                    <a:p>
                      <a:pPr algn="ctr"/>
                      <a:r>
                        <a:rPr lang="fr-FR" sz="1300" kern="150">
                          <a:effectLst/>
                          <a:latin typeface="+mj-lt"/>
                        </a:rPr>
                        <a:t>1250,00€ TVAC</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extLst>
                  <a:ext uri="{0D108BD9-81ED-4DB2-BD59-A6C34878D82A}">
                    <a16:rowId xmlns:a16="http://schemas.microsoft.com/office/drawing/2014/main" val="2716321428"/>
                  </a:ext>
                </a:extLst>
              </a:tr>
              <a:tr h="347507">
                <a:tc>
                  <a:txBody>
                    <a:bodyPr/>
                    <a:lstStyle/>
                    <a:p>
                      <a:pPr algn="r"/>
                      <a:r>
                        <a:rPr lang="fr-FR" sz="1200" kern="150">
                          <a:effectLst/>
                          <a:latin typeface="+mj-lt"/>
                        </a:rPr>
                        <a:t>R3, 4 &amp; 5 ; 85000,00€ HTVA &lt; Montant des travaux adjugés</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tc>
                  <a:txBody>
                    <a:bodyPr/>
                    <a:lstStyle/>
                    <a:p>
                      <a:pPr algn="ctr"/>
                      <a:r>
                        <a:rPr lang="fr-FR" sz="1300" kern="150">
                          <a:effectLst/>
                          <a:latin typeface="+mj-lt"/>
                        </a:rPr>
                        <a:t>2750,00€ TVAC</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extLst>
                  <a:ext uri="{0D108BD9-81ED-4DB2-BD59-A6C34878D82A}">
                    <a16:rowId xmlns:a16="http://schemas.microsoft.com/office/drawing/2014/main" val="640680593"/>
                  </a:ext>
                </a:extLst>
              </a:tr>
              <a:tr h="347507">
                <a:tc>
                  <a:txBody>
                    <a:bodyPr/>
                    <a:lstStyle/>
                    <a:p>
                      <a:r>
                        <a:rPr lang="fr-FR" sz="1300" kern="150">
                          <a:effectLst/>
                          <a:latin typeface="+mj-lt"/>
                        </a:rPr>
                        <a:t> </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tc>
                  <a:txBody>
                    <a:bodyPr/>
                    <a:lstStyle/>
                    <a:p>
                      <a:pPr algn="ctr"/>
                      <a:r>
                        <a:rPr lang="fr-FR" sz="1300" kern="150">
                          <a:effectLst/>
                          <a:latin typeface="+mj-lt"/>
                        </a:rPr>
                        <a:t> </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extLst>
                  <a:ext uri="{0D108BD9-81ED-4DB2-BD59-A6C34878D82A}">
                    <a16:rowId xmlns:a16="http://schemas.microsoft.com/office/drawing/2014/main" val="3187776887"/>
                  </a:ext>
                </a:extLst>
              </a:tr>
              <a:tr h="347507">
                <a:tc>
                  <a:txBody>
                    <a:bodyPr/>
                    <a:lstStyle/>
                    <a:p>
                      <a:pPr algn="r"/>
                      <a:r>
                        <a:rPr lang="fr-FR" sz="1300" kern="150">
                          <a:effectLst/>
                          <a:latin typeface="+mj-lt"/>
                        </a:rPr>
                        <a:t>REDUCTION SI LABEL A ET/OU SAUT D’AU MOINS 4 LABELS</a:t>
                      </a:r>
                      <a:endParaRPr lang="fr-BE" sz="1300" kern="150">
                        <a:effectLst/>
                        <a:latin typeface="+mj-lt"/>
                        <a:ea typeface="Times New Roman" panose="02020603050405020304" pitchFamily="18" charset="0"/>
                        <a:cs typeface="Times New Roman" panose="02020603050405020304" pitchFamily="18" charset="0"/>
                      </a:endParaRPr>
                    </a:p>
                  </a:txBody>
                  <a:tcPr marL="88646" marR="88646" marT="0" marB="0"/>
                </a:tc>
                <a:tc>
                  <a:txBody>
                    <a:bodyPr/>
                    <a:lstStyle/>
                    <a:p>
                      <a:pPr algn="ctr"/>
                      <a:r>
                        <a:rPr lang="fr-FR" sz="1300" kern="150" dirty="0">
                          <a:effectLst/>
                          <a:latin typeface="+mj-lt"/>
                        </a:rPr>
                        <a:t>- 350,00€ TVAC</a:t>
                      </a:r>
                      <a:endParaRPr lang="fr-BE" sz="1300" kern="150" dirty="0">
                        <a:effectLst/>
                        <a:latin typeface="+mj-lt"/>
                        <a:ea typeface="Times New Roman" panose="02020603050405020304" pitchFamily="18" charset="0"/>
                        <a:cs typeface="Times New Roman" panose="02020603050405020304" pitchFamily="18" charset="0"/>
                      </a:endParaRPr>
                    </a:p>
                  </a:txBody>
                  <a:tcPr marL="88646" marR="88646" marT="0" marB="0"/>
                </a:tc>
                <a:extLst>
                  <a:ext uri="{0D108BD9-81ED-4DB2-BD59-A6C34878D82A}">
                    <a16:rowId xmlns:a16="http://schemas.microsoft.com/office/drawing/2014/main" val="199981049"/>
                  </a:ext>
                </a:extLst>
              </a:tr>
            </a:tbl>
          </a:graphicData>
        </a:graphic>
      </p:graphicFrame>
      <p:sp>
        <p:nvSpPr>
          <p:cNvPr id="4" name="Rectangle 3">
            <a:extLst>
              <a:ext uri="{FF2B5EF4-FFF2-40B4-BE49-F238E27FC236}">
                <a16:creationId xmlns:a16="http://schemas.microsoft.com/office/drawing/2014/main" id="{EFC9D9B5-EA83-A3C5-3EE0-EC85A544F537}"/>
              </a:ext>
            </a:extLst>
          </p:cNvPr>
          <p:cNvSpPr/>
          <p:nvPr/>
        </p:nvSpPr>
        <p:spPr>
          <a:xfrm flipH="1">
            <a:off x="8612692" y="54589"/>
            <a:ext cx="2278827" cy="1428168"/>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117213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Grand écran</PresentationFormat>
  <Paragraphs>94</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 Stals</dc:creator>
  <cp:lastModifiedBy>Adeline Stals</cp:lastModifiedBy>
  <cp:revision>16</cp:revision>
  <dcterms:created xsi:type="dcterms:W3CDTF">2023-09-14T08:13:22Z</dcterms:created>
  <dcterms:modified xsi:type="dcterms:W3CDTF">2023-09-28T06:44:22Z</dcterms:modified>
</cp:coreProperties>
</file>