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sldIdLst>
    <p:sldId id="278" r:id="rId5"/>
    <p:sldId id="302" r:id="rId6"/>
    <p:sldId id="610" r:id="rId7"/>
    <p:sldId id="304" r:id="rId8"/>
    <p:sldId id="263" r:id="rId9"/>
    <p:sldId id="533" r:id="rId10"/>
    <p:sldId id="609" r:id="rId11"/>
    <p:sldId id="286" r:id="rId12"/>
    <p:sldId id="685" r:id="rId13"/>
    <p:sldId id="298" r:id="rId14"/>
    <p:sldId id="279" r:id="rId15"/>
    <p:sldId id="288" r:id="rId16"/>
    <p:sldId id="289" r:id="rId17"/>
    <p:sldId id="287" r:id="rId18"/>
    <p:sldId id="280" r:id="rId19"/>
    <p:sldId id="281" r:id="rId20"/>
    <p:sldId id="282" r:id="rId21"/>
    <p:sldId id="283" r:id="rId22"/>
    <p:sldId id="284" r:id="rId23"/>
    <p:sldId id="285" r:id="rId24"/>
    <p:sldId id="611" r:id="rId25"/>
    <p:sldId id="686" r:id="rId26"/>
    <p:sldId id="258" r:id="rId27"/>
    <p:sldId id="267" r:id="rId28"/>
    <p:sldId id="677" r:id="rId29"/>
    <p:sldId id="676" r:id="rId30"/>
    <p:sldId id="679" r:id="rId31"/>
    <p:sldId id="678" r:id="rId32"/>
    <p:sldId id="680" r:id="rId33"/>
    <p:sldId id="681" r:id="rId34"/>
    <p:sldId id="675" r:id="rId35"/>
    <p:sldId id="666" r:id="rId36"/>
    <p:sldId id="667" r:id="rId37"/>
    <p:sldId id="668" r:id="rId38"/>
    <p:sldId id="669" r:id="rId39"/>
    <p:sldId id="671" r:id="rId40"/>
    <p:sldId id="670" r:id="rId41"/>
    <p:sldId id="673" r:id="rId42"/>
    <p:sldId id="672" r:id="rId43"/>
    <p:sldId id="682" r:id="rId44"/>
    <p:sldId id="683" r:id="rId45"/>
    <p:sldId id="684" r:id="rId4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876"/>
    <a:srgbClr val="31869B"/>
    <a:srgbClr val="215967"/>
    <a:srgbClr val="DAEEF3"/>
    <a:srgbClr val="4A4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5847" autoAdjust="0"/>
  </p:normalViewPr>
  <p:slideViewPr>
    <p:cSldViewPr snapToGrid="0">
      <p:cViewPr varScale="1">
        <p:scale>
          <a:sx n="99" d="100"/>
          <a:sy n="99" d="100"/>
        </p:scale>
        <p:origin x="50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AB4CE-35B5-4D2B-A088-E0EB53E1B82B}" type="datetimeFigureOut">
              <a:rPr lang="fr-BE" smtClean="0"/>
              <a:t>07-12-23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74E06-58C1-4D8B-8F95-9B9266F771D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266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F11B-4067-4B64-A837-49B0CB87386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732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0F11B-4067-4B64-A837-49B0CB873863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53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0F11B-4067-4B64-A837-49B0CB873863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022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0F11B-4067-4B64-A837-49B0CB873863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027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0F11B-4067-4B64-A837-49B0CB873863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61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0F11B-4067-4B64-A837-49B0CB873863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124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0F11B-4067-4B64-A837-49B0CB873863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032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0F11B-4067-4B64-A837-49B0CB873863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665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0F11B-4067-4B64-A837-49B0CB873863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668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>
              <a:latin typeface="Arial" panose="020B0604020202020204" pitchFamily="34" charset="0"/>
            </a:endParaRPr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86158C-904B-4A4A-86DC-5071B6AE286A}" type="slidenum">
              <a:rPr lang="fr-FR" altLang="fr-FR"/>
              <a:pPr eaLnBrk="1" hangingPunct="1"/>
              <a:t>40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04750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>
              <a:latin typeface="Arial" panose="020B0604020202020204" pitchFamily="34" charset="0"/>
            </a:endParaRPr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86158C-904B-4A4A-86DC-5071B6AE286A}" type="slidenum">
              <a:rPr lang="fr-FR" altLang="fr-FR"/>
              <a:pPr eaLnBrk="1" hangingPunct="1"/>
              <a:t>41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7618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F11B-4067-4B64-A837-49B0CB87386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499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>
              <a:latin typeface="Arial" panose="020B0604020202020204" pitchFamily="34" charset="0"/>
            </a:endParaRPr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86158C-904B-4A4A-86DC-5071B6AE286A}" type="slidenum">
              <a:rPr lang="fr-FR" altLang="fr-FR"/>
              <a:pPr eaLnBrk="1" hangingPunct="1"/>
              <a:t>42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3630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>
              <a:latin typeface="Arial" panose="020B0604020202020204" pitchFamily="34" charset="0"/>
            </a:endParaRPr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86158C-904B-4A4A-86DC-5071B6AE286A}" type="slidenum">
              <a:rPr lang="fr-FR" altLang="fr-FR"/>
              <a:pPr eaLnBrk="1" hangingPunct="1"/>
              <a:t>24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87011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>
              <a:latin typeface="Arial" panose="020B0604020202020204" pitchFamily="34" charset="0"/>
            </a:endParaRPr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86158C-904B-4A4A-86DC-5071B6AE286A}" type="slidenum">
              <a:rPr lang="fr-FR" altLang="fr-FR"/>
              <a:pPr eaLnBrk="1" hangingPunct="1"/>
              <a:t>25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41208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>
              <a:latin typeface="Arial" panose="020B0604020202020204" pitchFamily="34" charset="0"/>
            </a:endParaRPr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86158C-904B-4A4A-86DC-5071B6AE286A}" type="slidenum">
              <a:rPr lang="fr-FR" altLang="fr-FR"/>
              <a:pPr eaLnBrk="1" hangingPunct="1"/>
              <a:t>26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6959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>
              <a:latin typeface="Arial" panose="020B0604020202020204" pitchFamily="34" charset="0"/>
            </a:endParaRPr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86158C-904B-4A4A-86DC-5071B6AE286A}" type="slidenum">
              <a:rPr lang="fr-FR" altLang="fr-FR"/>
              <a:pPr eaLnBrk="1" hangingPunct="1"/>
              <a:t>27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0550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>
              <a:latin typeface="Arial" panose="020B0604020202020204" pitchFamily="34" charset="0"/>
            </a:endParaRPr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86158C-904B-4A4A-86DC-5071B6AE286A}" type="slidenum">
              <a:rPr lang="fr-FR" altLang="fr-FR"/>
              <a:pPr eaLnBrk="1" hangingPunct="1"/>
              <a:t>28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566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>
              <a:latin typeface="Arial" panose="020B0604020202020204" pitchFamily="34" charset="0"/>
            </a:endParaRPr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86158C-904B-4A4A-86DC-5071B6AE286A}" type="slidenum">
              <a:rPr lang="fr-FR" altLang="fr-FR"/>
              <a:pPr eaLnBrk="1" hangingPunct="1"/>
              <a:t>29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6077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>
              <a:latin typeface="Arial" panose="020B0604020202020204" pitchFamily="34" charset="0"/>
            </a:endParaRPr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86158C-904B-4A4A-86DC-5071B6AE286A}" type="slidenum">
              <a:rPr lang="fr-FR" altLang="fr-FR"/>
              <a:pPr eaLnBrk="1" hangingPunct="1"/>
              <a:t>30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1621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CF3401-BBA2-42FB-8427-6298B24ED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tx2"/>
                </a:solidFill>
                <a:latin typeface="Nunito SemiBold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1D6D0C-BCF9-4126-A9C9-4D2398D06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Nunit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699C2044-5164-478C-AC37-32A046E3F8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92" y="238689"/>
            <a:ext cx="1201132" cy="6412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6B528D5-6D62-43C8-BBF1-4B7477CBE1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545" y="6281355"/>
            <a:ext cx="1360910" cy="13486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C1E67AA-F13E-4B54-B047-5EF4894A1B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03201" y="1563002"/>
            <a:ext cx="1819049" cy="182728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CA4C987-71F7-4955-B5A6-719653AD6F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84670" y="5371525"/>
            <a:ext cx="1799351" cy="181966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97D326F-D531-4C2D-8206-6D4A69DBDD0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792748" y="-350538"/>
            <a:ext cx="1887055" cy="1819660"/>
          </a:xfrm>
          <a:prstGeom prst="rect">
            <a:avLst/>
          </a:prstGeom>
        </p:spPr>
      </p:pic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id="{4EC6E9BA-CA2B-45CB-8905-9D4F4228B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www.energiecommune.be</a:t>
            </a:r>
            <a:endParaRPr lang="fr-BE"/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98B4D746-9540-4FC4-920E-25CD3785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Titre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153855B8-DB1C-4EB7-A3BA-F904F31D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2902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ABD802-9840-4931-8A05-1C113F98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086F51-2740-4C4D-ABFC-60C248AD6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1F7245-D73F-4DBD-9028-CD60991DE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A9E7F1BA-8ED5-47BD-9959-87B6F4D6A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fr-BE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F697125A-01B9-42F9-B1C0-D8F9A4A2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r>
              <a:rPr lang="fr-BE"/>
              <a:t>Date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C10FEB47-BD2B-4C12-8034-965199A564E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/>
                </a:solidFill>
                <a:latin typeface="Lato" panose="020F0502020204030203" pitchFamily="34" charset="0"/>
              </a:defRPr>
            </a:lvl1pPr>
          </a:lstStyle>
          <a:p>
            <a:r>
              <a:rPr lang="fr-FR"/>
              <a:t>www.energiecommune.be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1589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48057-922A-409A-BDAC-537F981C5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301FE87-0139-4050-88D5-CDA33B293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6BE7BD-868C-4861-8C90-F8FC75893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8992EB88-4FA6-4F64-9DEA-EDB08CA0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fr-BE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C937ACAA-5F74-4296-8377-E01B4F58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r>
              <a:rPr lang="fr-BE"/>
              <a:t>Date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EAE3D6D8-4EF3-4326-B2C8-9F56EE8926B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/>
                </a:solidFill>
                <a:latin typeface="Lato" panose="020F0502020204030203" pitchFamily="34" charset="0"/>
              </a:defRPr>
            </a:lvl1pPr>
          </a:lstStyle>
          <a:p>
            <a:r>
              <a:rPr lang="fr-FR"/>
              <a:t>www.energiecommune.be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4465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EA686E-2B00-40DE-A84A-8D11C9754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973318-386D-4234-B11A-CFCB76CBA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5938A1C-AD15-446B-B328-B04FE8924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fr-BE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A328A8F-26EA-4DCC-8A6B-309531F9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r>
              <a:rPr lang="fr-BE"/>
              <a:t>Date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02A0356-6B22-4118-9B43-A296BD684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/>
                </a:solidFill>
                <a:latin typeface="Lato" panose="020F0502020204030203" pitchFamily="34" charset="0"/>
              </a:defRPr>
            </a:lvl1pPr>
          </a:lstStyle>
          <a:p>
            <a:r>
              <a:rPr lang="fr-FR"/>
              <a:t>www.energiecommune.be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5300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DF7F71D-3986-4C47-A117-628FD737D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E6FBF43-0F2E-4EEA-BB5E-B9F33470C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B74C733-C9B1-4313-810E-62D5D1F1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fr-BE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5B6A3227-2800-4CF9-9ED6-A659DC56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r>
              <a:rPr lang="fr-BE"/>
              <a:t>Date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D2E0547F-1DAD-415C-B69B-B8DD27CB4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/>
                </a:solidFill>
                <a:latin typeface="Lato" panose="020F0502020204030203" pitchFamily="34" charset="0"/>
              </a:defRPr>
            </a:lvl1pPr>
          </a:lstStyle>
          <a:p>
            <a:r>
              <a:rPr lang="fr-FR"/>
              <a:t>www.energiecommune.be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362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CF3401-BBA2-42FB-8427-6298B24ED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796" y="690499"/>
            <a:ext cx="5782408" cy="548175"/>
          </a:xfr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tx2"/>
                </a:solidFill>
                <a:latin typeface="Nunito SemiBold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BAE166-E741-464D-9660-AE3D6FB8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93F967-A0BB-46EA-ADA8-9A75FD67E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r>
              <a:rPr lang="fr-BE"/>
              <a:t>Date</a:t>
            </a: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699C2044-5164-478C-AC37-32A046E3F8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92" y="238689"/>
            <a:ext cx="1201132" cy="6412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6B528D5-6D62-43C8-BBF1-4B7477CBE1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545" y="6281355"/>
            <a:ext cx="1360910" cy="134862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97D326F-D531-4C2D-8206-6D4A69DBDD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92748" y="-350538"/>
            <a:ext cx="1887055" cy="1819660"/>
          </a:xfrm>
          <a:prstGeom prst="rect">
            <a:avLst/>
          </a:prstGeom>
        </p:spPr>
      </p:pic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0077089A-1FF7-4220-BC2A-5DA90FF33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12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C20B7BF0-FB91-42F0-BFED-97F85574D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/>
                </a:solidFill>
                <a:latin typeface="Lato" panose="020F0502020204030203" pitchFamily="34" charset="0"/>
              </a:defRPr>
            </a:lvl1pPr>
          </a:lstStyle>
          <a:p>
            <a:r>
              <a:rPr lang="fr-FR"/>
              <a:t>www.energiecommune.be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158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5BAFB4-B9D0-42B7-AA56-0C690A59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339E62-9ACB-4034-A0E6-2C9361E68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="0">
                <a:latin typeface="Nunito SemiBold" pitchFamily="2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chemeClr val="tx2"/>
              </a:buClr>
              <a:buSzPct val="9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DDEB3243-B43D-4E89-8F18-DD21ACED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r>
              <a:rPr lang="fr-BE"/>
              <a:t>Date</a:t>
            </a: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64FD5D1E-B9DF-4693-993E-71C03108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fr-BE"/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7809ED56-1FD2-496A-8004-6516BC40D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/>
                </a:solidFill>
                <a:latin typeface="Lato" panose="020F0502020204030203" pitchFamily="34" charset="0"/>
              </a:defRPr>
            </a:lvl1pPr>
          </a:lstStyle>
          <a:p>
            <a:r>
              <a:rPr lang="fr-FR"/>
              <a:t>www.energiecommune.be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940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AE351A-8202-401C-9974-1C33D7E97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0D925E-4076-4D02-B21B-98F9EC097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6C1BB3B-85C5-4A40-B4FF-C678C793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fr-BE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0EE30F91-3DE8-4152-A4C3-17BD3174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r>
              <a:rPr lang="fr-BE"/>
              <a:t>Date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B896A3BA-6F48-46B6-9ACC-E17665465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/>
                </a:solidFill>
                <a:latin typeface="Lato" panose="020F0502020204030203" pitchFamily="34" charset="0"/>
              </a:defRPr>
            </a:lvl1pPr>
          </a:lstStyle>
          <a:p>
            <a:r>
              <a:rPr lang="fr-FR"/>
              <a:t>www.energiecommune.be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515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D6BE69-4290-422F-BAA8-AB58F6AFA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FB770D-3C51-4ECF-8B5D-6ABA94229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4A408B-8139-4B70-8801-68DD09D70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29C3579C-BEAF-4C00-89A6-BFA775923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fr-BE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7B1CD91-FF6B-49C6-BB7A-F573ECD19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r>
              <a:rPr lang="fr-BE"/>
              <a:t>Date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3D4CE49F-12E9-4C27-A610-A98E2D12F96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/>
                </a:solidFill>
                <a:latin typeface="Lato" panose="020F0502020204030203" pitchFamily="34" charset="0"/>
              </a:defRPr>
            </a:lvl1pPr>
          </a:lstStyle>
          <a:p>
            <a:r>
              <a:rPr lang="fr-FR"/>
              <a:t>www.energiecommune.be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753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A17E21-F2E5-41AD-819B-91ACFA405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BE11EF-5DB7-4117-BA4A-5F637C5E1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E329A6-42DF-4377-96E7-48D9730C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4A4A4A"/>
                </a:solidFill>
              </a:defRPr>
            </a:lvl2pPr>
            <a:lvl3pPr>
              <a:defRPr>
                <a:solidFill>
                  <a:srgbClr val="4A4A4A"/>
                </a:solidFill>
              </a:defRPr>
            </a:lvl3pPr>
            <a:lvl4pPr>
              <a:defRPr>
                <a:solidFill>
                  <a:srgbClr val="4A4A4A"/>
                </a:solidFill>
              </a:defRPr>
            </a:lvl4pPr>
            <a:lvl5pPr>
              <a:defRPr>
                <a:solidFill>
                  <a:srgbClr val="4A4A4A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34224A1-2D86-422F-8846-2B167BF126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A4A6ABA-9471-419C-A47E-1C34804F0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4546963A-DDA9-435A-8D53-00AF50DB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fr-BE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25866B16-898E-460F-AB5D-AAF7DD8C3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r>
              <a:rPr lang="fr-BE"/>
              <a:t>Date</a:t>
            </a: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CB3A029B-2F01-4CA8-A36D-602B1A87DB8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/>
                </a:solidFill>
                <a:latin typeface="Lato" panose="020F0502020204030203" pitchFamily="34" charset="0"/>
              </a:defRPr>
            </a:lvl1pPr>
          </a:lstStyle>
          <a:p>
            <a:r>
              <a:rPr lang="fr-FR"/>
              <a:t>www.energiecommune.be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680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B0B02F-FDF4-45E0-9406-DCBEB1C9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B5756F34-043B-4714-870E-C76FAE8FF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fr-BE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044BC56-25EA-4AFC-9FD4-F92741489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r>
              <a:rPr lang="fr-BE"/>
              <a:t>Date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94F9EFC2-8DD4-4A79-B932-170C26384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/>
                </a:solidFill>
                <a:latin typeface="Lato" panose="020F0502020204030203" pitchFamily="34" charset="0"/>
              </a:defRPr>
            </a:lvl1pPr>
          </a:lstStyle>
          <a:p>
            <a:r>
              <a:rPr lang="fr-FR"/>
              <a:t>www.energiecommune.be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771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81C82A8-E0D1-4444-B974-F3DAF65D7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fr-BE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67E30E0-1DE7-4C0E-852F-AC3ACC2B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r>
              <a:rPr lang="fr-BE"/>
              <a:t>Date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EB8E7F2-10BE-4003-AC1E-2D3923ECA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/>
                </a:solidFill>
                <a:latin typeface="Lato" panose="020F0502020204030203" pitchFamily="34" charset="0"/>
              </a:defRPr>
            </a:lvl1pPr>
          </a:lstStyle>
          <a:p>
            <a:r>
              <a:rPr lang="fr-FR"/>
              <a:t>www.energiecommune.be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898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81C82A8-E0D1-4444-B974-F3DAF65D7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fr-BE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67E30E0-1DE7-4C0E-852F-AC3ACC2B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r>
              <a:rPr lang="fr-BE"/>
              <a:t>Date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67E0320-1C1F-4A72-A9B3-9F32F89709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4409" y="1229817"/>
            <a:ext cx="1819049" cy="18272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1059CD-9393-4C0B-9EF5-F559F82385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3462" y="5038340"/>
            <a:ext cx="1799351" cy="1819660"/>
          </a:xfrm>
          <a:prstGeom prst="rect">
            <a:avLst/>
          </a:prstGeom>
        </p:spPr>
      </p:pic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FDF1BAFC-72F3-464E-86E0-B42BC71581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/>
                </a:solidFill>
                <a:latin typeface="Lato" panose="020F0502020204030203" pitchFamily="34" charset="0"/>
              </a:defRPr>
            </a:lvl1pPr>
          </a:lstStyle>
          <a:p>
            <a:r>
              <a:rPr lang="fr-FR"/>
              <a:t>www.energiecommune.be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72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E3E830B-2DE5-4E8F-A51F-6AA75C8E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624A72-DC61-4A2B-AD79-92572A737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Premier niveau</a:t>
            </a:r>
          </a:p>
          <a:p>
            <a:pPr lvl="2"/>
            <a:r>
              <a:rPr lang="fr-FR"/>
              <a:t>Deuxième niveau</a:t>
            </a:r>
          </a:p>
          <a:p>
            <a:pPr lvl="3"/>
            <a:r>
              <a:rPr lang="fr-FR"/>
              <a:t>Troisième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52E9F3-F350-4015-B448-BB1F22998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/>
                </a:solidFill>
                <a:latin typeface="Lato" panose="020F0502020204030203" pitchFamily="34" charset="0"/>
              </a:defRPr>
            </a:lvl1pPr>
          </a:lstStyle>
          <a:p>
            <a:r>
              <a:rPr lang="fr-FR"/>
              <a:t>www.energiecommune.be</a:t>
            </a:r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671150-5835-4C88-9097-A49B931F7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fr-FR" sz="1000" kern="1200" smtClean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E5033A-D67E-41BD-BC58-8A009E8D6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Lato" panose="020F0502020204030203" pitchFamily="34" charset="0"/>
              </a:defRPr>
            </a:lvl1pPr>
          </a:lstStyle>
          <a:p>
            <a:r>
              <a:rPr lang="fr-BE"/>
              <a:t>Date</a:t>
            </a: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393C8FC6-1052-4D47-A815-9D791BB5347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92" y="238689"/>
            <a:ext cx="1201132" cy="64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2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Nunito S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Nunit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Nunito SemiBold" pitchFamily="2" charset="0"/>
        <a:buChar char="›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Nunito" pitchFamily="2" charset="0"/>
        <a:buChar char="»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#'Donn&#233;es de bilans'!A1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#'Donn&#233;es de bilans'!A1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hyperlink" Target="https://portail-awac-frontend.vercel.app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#'Donn&#233;es de bilans'!A1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Frederic\Documents\Logos\POLLEC.jpg">
            <a:extLst>
              <a:ext uri="{FF2B5EF4-FFF2-40B4-BE49-F238E27FC236}">
                <a16:creationId xmlns:a16="http://schemas.microsoft.com/office/drawing/2014/main" id="{3BC824A3-38C1-457A-BE36-BCC9841B7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25" y="252868"/>
            <a:ext cx="1157681" cy="100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Frederic\Documents\Innergies\100 RES Communities\WP6 - Communication\logo\com.jpg">
            <a:extLst>
              <a:ext uri="{FF2B5EF4-FFF2-40B4-BE49-F238E27FC236}">
                <a16:creationId xmlns:a16="http://schemas.microsoft.com/office/drawing/2014/main" id="{81277842-A773-47B6-A783-490002AC1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4300" y="5721882"/>
            <a:ext cx="1209212" cy="87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9C2376B-B421-40AC-B16A-B82C4255C53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25" y="5721882"/>
            <a:ext cx="1557196" cy="87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23FF7AC-BB9F-4C9A-90F8-73539B94499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321" y="5809179"/>
            <a:ext cx="1806079" cy="753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UVCW: “à la Région de défricher le cadre IT pour les communes” •  Regional-IT · Toute l'information sur les startups et les TICs en région  Wallonie-Bruxelles">
            <a:extLst>
              <a:ext uri="{FF2B5EF4-FFF2-40B4-BE49-F238E27FC236}">
                <a16:creationId xmlns:a16="http://schemas.microsoft.com/office/drawing/2014/main" id="{7C6ABD91-3D40-458F-9062-DC2CA8430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999" y="131530"/>
            <a:ext cx="656370" cy="81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D6708AB4-E20F-41AF-B9EC-6C5489A5E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fr-FR" sz="5400" dirty="0"/>
              <a:t>Atelier POLLEC-Outils</a:t>
            </a:r>
            <a:endParaRPr lang="fr-BE" sz="5400" dirty="0"/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6DF25EE8-0FF7-4E96-8568-6E6966599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fr-FR" dirty="0"/>
              <a:t>07/12/2023</a:t>
            </a:r>
          </a:p>
          <a:p>
            <a:r>
              <a:rPr lang="fr-FR" dirty="0"/>
              <a:t>9h30 – 16h00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87660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B9419759-EA00-4A16-80BB-2469EBF8A0E6}"/>
              </a:ext>
            </a:extLst>
          </p:cNvPr>
          <p:cNvSpPr txBox="1">
            <a:spLocks/>
          </p:cNvSpPr>
          <p:nvPr/>
        </p:nvSpPr>
        <p:spPr>
          <a:xfrm>
            <a:off x="1260628" y="365125"/>
            <a:ext cx="10093171" cy="1135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Nunito Semi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fr-FR" sz="4400" dirty="0"/>
              <a:t>Transfert depuis version antérieure </a:t>
            </a:r>
            <a:endParaRPr lang="fr-BE" sz="4400" dirty="0"/>
          </a:p>
        </p:txBody>
      </p:sp>
      <p:sp>
        <p:nvSpPr>
          <p:cNvPr id="10" name="Espace réservé de la date 21">
            <a:extLst>
              <a:ext uri="{FF2B5EF4-FFF2-40B4-BE49-F238E27FC236}">
                <a16:creationId xmlns:a16="http://schemas.microsoft.com/office/drawing/2014/main" id="{FA420B71-9C48-4944-B3BD-A3EFEAFFEB1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>
                <a:solidFill>
                  <a:schemeClr val="accent2"/>
                </a:solidFill>
                <a:latin typeface="Nunito" pitchFamily="2" charset="0"/>
              </a:rPr>
              <a:t>www.energiecommune.be</a:t>
            </a:r>
            <a:endParaRPr lang="fr-BE" sz="1000">
              <a:solidFill>
                <a:schemeClr val="accent2"/>
              </a:solidFill>
              <a:latin typeface="Nunito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42EF9D0-3C82-DDF4-0F1C-71AD0343E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436" y="1695797"/>
            <a:ext cx="9978716" cy="446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07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B9419759-EA00-4A16-80BB-2469EBF8A0E6}"/>
              </a:ext>
            </a:extLst>
          </p:cNvPr>
          <p:cNvSpPr txBox="1">
            <a:spLocks/>
          </p:cNvSpPr>
          <p:nvPr/>
        </p:nvSpPr>
        <p:spPr>
          <a:xfrm>
            <a:off x="1260628" y="365125"/>
            <a:ext cx="10093171" cy="1135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Nunito Semi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fr-FR" sz="4400" dirty="0"/>
              <a:t>Transfert depuis version antérieure</a:t>
            </a:r>
            <a:endParaRPr lang="fr-BE" sz="4400" dirty="0"/>
          </a:p>
        </p:txBody>
      </p:sp>
      <p:sp>
        <p:nvSpPr>
          <p:cNvPr id="10" name="Espace réservé de la date 21">
            <a:extLst>
              <a:ext uri="{FF2B5EF4-FFF2-40B4-BE49-F238E27FC236}">
                <a16:creationId xmlns:a16="http://schemas.microsoft.com/office/drawing/2014/main" id="{FA420B71-9C48-4944-B3BD-A3EFEAFFEB1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>
                <a:solidFill>
                  <a:schemeClr val="accent2"/>
                </a:solidFill>
                <a:latin typeface="Nunito" pitchFamily="2" charset="0"/>
              </a:rPr>
              <a:t>www.energiecommune.be</a:t>
            </a:r>
            <a:endParaRPr lang="fr-BE" sz="1000">
              <a:solidFill>
                <a:schemeClr val="accent2"/>
              </a:solidFill>
              <a:latin typeface="Nunito" pitchFamily="2" charset="0"/>
            </a:endParaRP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E119F18D-7089-75FD-ED66-44C625D2C96A}"/>
              </a:ext>
            </a:extLst>
          </p:cNvPr>
          <p:cNvSpPr/>
          <p:nvPr/>
        </p:nvSpPr>
        <p:spPr>
          <a:xfrm rot="5400000">
            <a:off x="5548080" y="3462504"/>
            <a:ext cx="381045" cy="314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B11F15D-9C1C-D628-2885-44A5BBBB1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833" y="3977928"/>
            <a:ext cx="9391966" cy="163778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1998A08-FBCE-D030-BAE1-8B1AE4D8E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202" y="2081368"/>
            <a:ext cx="7806944" cy="97586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E0516F8-E349-7F5A-24DE-C004A6D568F6}"/>
              </a:ext>
            </a:extLst>
          </p:cNvPr>
          <p:cNvSpPr/>
          <p:nvPr/>
        </p:nvSpPr>
        <p:spPr>
          <a:xfrm>
            <a:off x="3777673" y="1911927"/>
            <a:ext cx="1671782" cy="393973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474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B9419759-EA00-4A16-80BB-2469EBF8A0E6}"/>
              </a:ext>
            </a:extLst>
          </p:cNvPr>
          <p:cNvSpPr txBox="1">
            <a:spLocks/>
          </p:cNvSpPr>
          <p:nvPr/>
        </p:nvSpPr>
        <p:spPr>
          <a:xfrm>
            <a:off x="1260628" y="365125"/>
            <a:ext cx="10093171" cy="1135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Nunito Semi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fr-FR" sz="4400" dirty="0"/>
              <a:t>Transfert depuis version antérieure </a:t>
            </a:r>
            <a:endParaRPr lang="fr-BE" sz="4400" dirty="0"/>
          </a:p>
        </p:txBody>
      </p:sp>
      <p:sp>
        <p:nvSpPr>
          <p:cNvPr id="10" name="Espace réservé de la date 21">
            <a:extLst>
              <a:ext uri="{FF2B5EF4-FFF2-40B4-BE49-F238E27FC236}">
                <a16:creationId xmlns:a16="http://schemas.microsoft.com/office/drawing/2014/main" id="{FA420B71-9C48-4944-B3BD-A3EFEAFFEB1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>
                <a:solidFill>
                  <a:schemeClr val="accent2"/>
                </a:solidFill>
                <a:latin typeface="Nunito" pitchFamily="2" charset="0"/>
              </a:rPr>
              <a:t>www.energiecommune.be</a:t>
            </a:r>
            <a:endParaRPr lang="fr-BE" sz="1000">
              <a:solidFill>
                <a:schemeClr val="accent2"/>
              </a:solidFill>
              <a:latin typeface="Nunito" pitchFamily="2" charset="0"/>
            </a:endParaRP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E119F18D-7089-75FD-ED66-44C625D2C96A}"/>
              </a:ext>
            </a:extLst>
          </p:cNvPr>
          <p:cNvSpPr/>
          <p:nvPr/>
        </p:nvSpPr>
        <p:spPr>
          <a:xfrm rot="5400000">
            <a:off x="5548080" y="3204318"/>
            <a:ext cx="381045" cy="314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B11F15D-9C1C-D628-2885-44A5BBBB1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833" y="3597951"/>
            <a:ext cx="9868663" cy="172090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1998A08-FBCE-D030-BAE1-8B1AE4D8E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202" y="2081368"/>
            <a:ext cx="7806944" cy="97586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E0516F8-E349-7F5A-24DE-C004A6D568F6}"/>
              </a:ext>
            </a:extLst>
          </p:cNvPr>
          <p:cNvSpPr/>
          <p:nvPr/>
        </p:nvSpPr>
        <p:spPr>
          <a:xfrm>
            <a:off x="5260109" y="1902691"/>
            <a:ext cx="1671782" cy="345498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C3D6E9C-7514-7A25-F555-854EE0FBE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578" y="5448116"/>
            <a:ext cx="5553937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5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CC73207-5567-4E20-9D6A-D963DA776B9C}"/>
              </a:ext>
            </a:extLst>
          </p:cNvPr>
          <p:cNvSpPr txBox="1">
            <a:spLocks/>
          </p:cNvSpPr>
          <p:nvPr/>
        </p:nvSpPr>
        <p:spPr>
          <a:xfrm>
            <a:off x="485997" y="1500326"/>
            <a:ext cx="100931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Nunito SemiBold" pitchFamily="2" charset="0"/>
              <a:buChar char="›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Nunito" pitchFamily="2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accent6"/>
                </a:solidFill>
                <a:latin typeface="Nunito"/>
              </a:rPr>
              <a:t>Objectifs par rapport à 2006 (précédemment par rapport à l’année de contrôle)</a:t>
            </a:r>
          </a:p>
          <a:p>
            <a:pPr marL="457200" lvl="1" indent="0">
              <a:buNone/>
            </a:pPr>
            <a:endParaRPr lang="fr-BE" sz="2000" dirty="0">
              <a:solidFill>
                <a:schemeClr val="accent6"/>
              </a:solidFill>
              <a:latin typeface="Nunito" pitchFamily="2" charset="77"/>
            </a:endParaRPr>
          </a:p>
          <a:p>
            <a:pPr marL="1028700" lvl="1" indent="-342900">
              <a:buClr>
                <a:schemeClr val="tx2"/>
              </a:buClr>
              <a:buFont typeface="Nunito" pitchFamily="2" charset="0"/>
              <a:buChar char="»"/>
            </a:pPr>
            <a:endParaRPr lang="fr-FR" dirty="0"/>
          </a:p>
          <a:p>
            <a:endParaRPr lang="fr-BE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9419759-EA00-4A16-80BB-2469EBF8A0E6}"/>
              </a:ext>
            </a:extLst>
          </p:cNvPr>
          <p:cNvSpPr txBox="1">
            <a:spLocks/>
          </p:cNvSpPr>
          <p:nvPr/>
        </p:nvSpPr>
        <p:spPr>
          <a:xfrm>
            <a:off x="1260628" y="365125"/>
            <a:ext cx="10093171" cy="1135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Nunito Semi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fr-FR" sz="4400" dirty="0"/>
              <a:t>Transfert depuis version antérieure</a:t>
            </a:r>
            <a:endParaRPr lang="fr-BE" sz="4400" dirty="0"/>
          </a:p>
        </p:txBody>
      </p:sp>
      <p:sp>
        <p:nvSpPr>
          <p:cNvPr id="10" name="Espace réservé de la date 21">
            <a:extLst>
              <a:ext uri="{FF2B5EF4-FFF2-40B4-BE49-F238E27FC236}">
                <a16:creationId xmlns:a16="http://schemas.microsoft.com/office/drawing/2014/main" id="{FA420B71-9C48-4944-B3BD-A3EFEAFFEB1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>
                <a:solidFill>
                  <a:schemeClr val="accent2"/>
                </a:solidFill>
                <a:latin typeface="Nunito" pitchFamily="2" charset="0"/>
              </a:rPr>
              <a:t>www.energiecommune.be</a:t>
            </a:r>
            <a:endParaRPr lang="fr-BE" sz="1000">
              <a:solidFill>
                <a:schemeClr val="accent2"/>
              </a:solidFill>
              <a:latin typeface="Nunito" pitchFamily="2" charset="0"/>
            </a:endParaRP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E119F18D-7089-75FD-ED66-44C625D2C96A}"/>
              </a:ext>
            </a:extLst>
          </p:cNvPr>
          <p:cNvSpPr/>
          <p:nvPr/>
        </p:nvSpPr>
        <p:spPr>
          <a:xfrm rot="5400000">
            <a:off x="5548080" y="3462504"/>
            <a:ext cx="381045" cy="314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B11F15D-9C1C-D628-2885-44A5BBBB1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832" y="3977928"/>
            <a:ext cx="9868663" cy="172090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1998A08-FBCE-D030-BAE1-8B1AE4D8E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202" y="2081368"/>
            <a:ext cx="7806944" cy="975868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F28B95F-DC24-0201-626A-D5D874C8D0AC}"/>
              </a:ext>
            </a:extLst>
          </p:cNvPr>
          <p:cNvCxnSpPr/>
          <p:nvPr/>
        </p:nvCxnSpPr>
        <p:spPr>
          <a:xfrm>
            <a:off x="6890327" y="2081368"/>
            <a:ext cx="3214255" cy="975868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5389598-EBE4-8569-C738-861259B666CD}"/>
              </a:ext>
            </a:extLst>
          </p:cNvPr>
          <p:cNvCxnSpPr>
            <a:cxnSpLocks/>
          </p:cNvCxnSpPr>
          <p:nvPr/>
        </p:nvCxnSpPr>
        <p:spPr>
          <a:xfrm flipV="1">
            <a:off x="6890327" y="2081368"/>
            <a:ext cx="2985193" cy="975868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02D1E24-44E8-17CA-5939-6413D307D5E2}"/>
              </a:ext>
            </a:extLst>
          </p:cNvPr>
          <p:cNvSpPr/>
          <p:nvPr/>
        </p:nvSpPr>
        <p:spPr>
          <a:xfrm>
            <a:off x="8057477" y="3810045"/>
            <a:ext cx="3577873" cy="20323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8693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CC73207-5567-4E20-9D6A-D963DA776B9C}"/>
              </a:ext>
            </a:extLst>
          </p:cNvPr>
          <p:cNvSpPr txBox="1">
            <a:spLocks/>
          </p:cNvSpPr>
          <p:nvPr/>
        </p:nvSpPr>
        <p:spPr>
          <a:xfrm>
            <a:off x="485997" y="1500326"/>
            <a:ext cx="100931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Nunito SemiBold" pitchFamily="2" charset="0"/>
              <a:buChar char="›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Nunito" pitchFamily="2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accent6"/>
                </a:solidFill>
                <a:latin typeface="Nunito"/>
              </a:rPr>
              <a:t>Objectifs par rapport à 2006 (précédemment par rapport à l’année de contrôle)</a:t>
            </a:r>
          </a:p>
          <a:p>
            <a:pPr marL="457200" lvl="1" indent="0">
              <a:buNone/>
            </a:pPr>
            <a:endParaRPr lang="fr-BE" sz="2000" dirty="0">
              <a:solidFill>
                <a:schemeClr val="accent6"/>
              </a:solidFill>
              <a:latin typeface="Nunito" pitchFamily="2" charset="77"/>
            </a:endParaRPr>
          </a:p>
          <a:p>
            <a:pPr marL="1028700" lvl="1" indent="-342900">
              <a:buClr>
                <a:schemeClr val="tx2"/>
              </a:buClr>
              <a:buFont typeface="Nunito" pitchFamily="2" charset="0"/>
              <a:buChar char="»"/>
            </a:pPr>
            <a:endParaRPr lang="fr-FR" dirty="0"/>
          </a:p>
          <a:p>
            <a:endParaRPr lang="fr-BE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9419759-EA00-4A16-80BB-2469EBF8A0E6}"/>
              </a:ext>
            </a:extLst>
          </p:cNvPr>
          <p:cNvSpPr txBox="1">
            <a:spLocks/>
          </p:cNvSpPr>
          <p:nvPr/>
        </p:nvSpPr>
        <p:spPr>
          <a:xfrm>
            <a:off x="1260628" y="365125"/>
            <a:ext cx="10093171" cy="1135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Nunito Semi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fr-FR" sz="4400" dirty="0"/>
              <a:t>Transfert depuis version antérieure </a:t>
            </a:r>
            <a:endParaRPr lang="fr-BE" sz="4400" dirty="0"/>
          </a:p>
        </p:txBody>
      </p:sp>
      <p:sp>
        <p:nvSpPr>
          <p:cNvPr id="10" name="Espace réservé de la date 21">
            <a:extLst>
              <a:ext uri="{FF2B5EF4-FFF2-40B4-BE49-F238E27FC236}">
                <a16:creationId xmlns:a16="http://schemas.microsoft.com/office/drawing/2014/main" id="{FA420B71-9C48-4944-B3BD-A3EFEAFFEB1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>
                <a:solidFill>
                  <a:schemeClr val="accent2"/>
                </a:solidFill>
                <a:latin typeface="Nunito" pitchFamily="2" charset="0"/>
              </a:rPr>
              <a:t>www.energiecommune.be</a:t>
            </a:r>
            <a:endParaRPr lang="fr-BE" sz="1000">
              <a:solidFill>
                <a:schemeClr val="accent2"/>
              </a:solidFill>
              <a:latin typeface="Nunito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BE82E0-ADE2-DF44-DCFA-DB33C9F74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8" y="1873573"/>
            <a:ext cx="5799439" cy="2439809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E119F18D-7089-75FD-ED66-44C625D2C96A}"/>
              </a:ext>
            </a:extLst>
          </p:cNvPr>
          <p:cNvSpPr/>
          <p:nvPr/>
        </p:nvSpPr>
        <p:spPr>
          <a:xfrm>
            <a:off x="3987136" y="5339201"/>
            <a:ext cx="381045" cy="314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5792156-3F3C-EFD7-1647-CF980388E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484" y="4459438"/>
            <a:ext cx="7080060" cy="2387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47178C6-5C84-97BA-5938-52A9A317FA7F}"/>
              </a:ext>
            </a:extLst>
          </p:cNvPr>
          <p:cNvSpPr/>
          <p:nvPr/>
        </p:nvSpPr>
        <p:spPr>
          <a:xfrm>
            <a:off x="3777673" y="2309091"/>
            <a:ext cx="1237672" cy="69968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D41F66-6AF1-AF4C-231B-DA666D4D277A}"/>
              </a:ext>
            </a:extLst>
          </p:cNvPr>
          <p:cNvSpPr/>
          <p:nvPr/>
        </p:nvSpPr>
        <p:spPr>
          <a:xfrm>
            <a:off x="10711872" y="4989359"/>
            <a:ext cx="1237672" cy="69968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26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CC73207-5567-4E20-9D6A-D963DA776B9C}"/>
              </a:ext>
            </a:extLst>
          </p:cNvPr>
          <p:cNvSpPr txBox="1">
            <a:spLocks/>
          </p:cNvSpPr>
          <p:nvPr/>
        </p:nvSpPr>
        <p:spPr>
          <a:xfrm>
            <a:off x="485997" y="1500326"/>
            <a:ext cx="100931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Nunito SemiBold" pitchFamily="2" charset="0"/>
              <a:buChar char="›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Nunito" pitchFamily="2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accent6"/>
                </a:solidFill>
                <a:latin typeface="Nunito"/>
              </a:rPr>
              <a:t>Objectifs par rapport à 2006 (précédemment par rapport à l’année de contrôle)</a:t>
            </a:r>
          </a:p>
          <a:p>
            <a:pPr marL="457200" lvl="1" indent="0">
              <a:buNone/>
            </a:pPr>
            <a:endParaRPr lang="fr-BE" sz="2000" dirty="0">
              <a:solidFill>
                <a:schemeClr val="accent6"/>
              </a:solidFill>
              <a:latin typeface="Nunito" pitchFamily="2" charset="77"/>
            </a:endParaRPr>
          </a:p>
          <a:p>
            <a:pPr marL="1028700" lvl="1" indent="-342900">
              <a:buClr>
                <a:schemeClr val="tx2"/>
              </a:buClr>
              <a:buFont typeface="Nunito" pitchFamily="2" charset="0"/>
              <a:buChar char="»"/>
            </a:pPr>
            <a:endParaRPr lang="fr-FR" dirty="0"/>
          </a:p>
          <a:p>
            <a:endParaRPr lang="fr-BE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9419759-EA00-4A16-80BB-2469EBF8A0E6}"/>
              </a:ext>
            </a:extLst>
          </p:cNvPr>
          <p:cNvSpPr txBox="1">
            <a:spLocks/>
          </p:cNvSpPr>
          <p:nvPr/>
        </p:nvSpPr>
        <p:spPr>
          <a:xfrm>
            <a:off x="1260628" y="365125"/>
            <a:ext cx="10093171" cy="1135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Nunito Semi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fr-FR" sz="4400" dirty="0"/>
              <a:t>Transfert depuis version antérieure </a:t>
            </a:r>
            <a:endParaRPr lang="fr-BE" sz="4400" dirty="0"/>
          </a:p>
        </p:txBody>
      </p:sp>
      <p:sp>
        <p:nvSpPr>
          <p:cNvPr id="10" name="Espace réservé de la date 21">
            <a:extLst>
              <a:ext uri="{FF2B5EF4-FFF2-40B4-BE49-F238E27FC236}">
                <a16:creationId xmlns:a16="http://schemas.microsoft.com/office/drawing/2014/main" id="{FA420B71-9C48-4944-B3BD-A3EFEAFFEB1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>
                <a:solidFill>
                  <a:schemeClr val="accent2"/>
                </a:solidFill>
                <a:latin typeface="Nunito" pitchFamily="2" charset="0"/>
              </a:rPr>
              <a:t>www.energiecommune.be</a:t>
            </a:r>
            <a:endParaRPr lang="fr-BE" sz="1000">
              <a:solidFill>
                <a:schemeClr val="accent2"/>
              </a:solidFill>
              <a:latin typeface="Nunito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BE82E0-ADE2-DF44-DCFA-DB33C9F74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8" y="1873573"/>
            <a:ext cx="5799439" cy="2439809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E119F18D-7089-75FD-ED66-44C625D2C96A}"/>
              </a:ext>
            </a:extLst>
          </p:cNvPr>
          <p:cNvSpPr/>
          <p:nvPr/>
        </p:nvSpPr>
        <p:spPr>
          <a:xfrm>
            <a:off x="3987136" y="5339201"/>
            <a:ext cx="381045" cy="314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5792156-3F3C-EFD7-1647-CF980388E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484" y="4459438"/>
            <a:ext cx="7080060" cy="2387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47178C6-5C84-97BA-5938-52A9A317FA7F}"/>
              </a:ext>
            </a:extLst>
          </p:cNvPr>
          <p:cNvSpPr/>
          <p:nvPr/>
        </p:nvSpPr>
        <p:spPr>
          <a:xfrm>
            <a:off x="3823854" y="3278909"/>
            <a:ext cx="1237672" cy="1851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D41F66-6AF1-AF4C-231B-DA666D4D277A}"/>
              </a:ext>
            </a:extLst>
          </p:cNvPr>
          <p:cNvSpPr/>
          <p:nvPr/>
        </p:nvSpPr>
        <p:spPr>
          <a:xfrm>
            <a:off x="10804236" y="6216073"/>
            <a:ext cx="1237672" cy="1402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9149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CC73207-5567-4E20-9D6A-D963DA776B9C}"/>
              </a:ext>
            </a:extLst>
          </p:cNvPr>
          <p:cNvSpPr txBox="1">
            <a:spLocks/>
          </p:cNvSpPr>
          <p:nvPr/>
        </p:nvSpPr>
        <p:spPr>
          <a:xfrm>
            <a:off x="485997" y="1500326"/>
            <a:ext cx="100931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Nunito SemiBold" pitchFamily="2" charset="0"/>
              <a:buChar char="›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Nunito" pitchFamily="2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accent6"/>
                </a:solidFill>
                <a:latin typeface="Nunito"/>
              </a:rPr>
              <a:t>Objectifs par rapport à 2006 (précédemment par rapport à l’année de contrôle)</a:t>
            </a:r>
          </a:p>
          <a:p>
            <a:pPr marL="457200" lvl="1" indent="0">
              <a:buNone/>
            </a:pPr>
            <a:endParaRPr lang="fr-BE" sz="2000" dirty="0">
              <a:solidFill>
                <a:schemeClr val="accent6"/>
              </a:solidFill>
              <a:latin typeface="Nunito" pitchFamily="2" charset="77"/>
            </a:endParaRPr>
          </a:p>
          <a:p>
            <a:pPr marL="1028700" lvl="1" indent="-342900">
              <a:buClr>
                <a:schemeClr val="tx2"/>
              </a:buClr>
              <a:buFont typeface="Nunito" pitchFamily="2" charset="0"/>
              <a:buChar char="»"/>
            </a:pPr>
            <a:endParaRPr lang="fr-FR" dirty="0"/>
          </a:p>
          <a:p>
            <a:endParaRPr lang="fr-BE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9419759-EA00-4A16-80BB-2469EBF8A0E6}"/>
              </a:ext>
            </a:extLst>
          </p:cNvPr>
          <p:cNvSpPr txBox="1">
            <a:spLocks/>
          </p:cNvSpPr>
          <p:nvPr/>
        </p:nvSpPr>
        <p:spPr>
          <a:xfrm>
            <a:off x="1260628" y="365125"/>
            <a:ext cx="10093171" cy="1135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Nunito Semi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fr-FR" sz="4400" dirty="0"/>
              <a:t>Transfert depuis version antérieure </a:t>
            </a:r>
            <a:endParaRPr lang="fr-BE" sz="4400" dirty="0"/>
          </a:p>
        </p:txBody>
      </p:sp>
      <p:sp>
        <p:nvSpPr>
          <p:cNvPr id="10" name="Espace réservé de la date 21">
            <a:extLst>
              <a:ext uri="{FF2B5EF4-FFF2-40B4-BE49-F238E27FC236}">
                <a16:creationId xmlns:a16="http://schemas.microsoft.com/office/drawing/2014/main" id="{FA420B71-9C48-4944-B3BD-A3EFEAFFEB1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>
                <a:solidFill>
                  <a:schemeClr val="accent2"/>
                </a:solidFill>
                <a:latin typeface="Nunito" pitchFamily="2" charset="0"/>
              </a:rPr>
              <a:t>www.energiecommune.be</a:t>
            </a:r>
            <a:endParaRPr lang="fr-BE" sz="1000">
              <a:solidFill>
                <a:schemeClr val="accent2"/>
              </a:solidFill>
              <a:latin typeface="Nunito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BE82E0-ADE2-DF44-DCFA-DB33C9F74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8" y="1873573"/>
            <a:ext cx="5799439" cy="2439809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E119F18D-7089-75FD-ED66-44C625D2C96A}"/>
              </a:ext>
            </a:extLst>
          </p:cNvPr>
          <p:cNvSpPr/>
          <p:nvPr/>
        </p:nvSpPr>
        <p:spPr>
          <a:xfrm>
            <a:off x="3987136" y="5339201"/>
            <a:ext cx="381045" cy="314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5792156-3F3C-EFD7-1647-CF980388E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484" y="4459438"/>
            <a:ext cx="7080060" cy="2387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47178C6-5C84-97BA-5938-52A9A317FA7F}"/>
              </a:ext>
            </a:extLst>
          </p:cNvPr>
          <p:cNvSpPr/>
          <p:nvPr/>
        </p:nvSpPr>
        <p:spPr>
          <a:xfrm>
            <a:off x="3823854" y="3435921"/>
            <a:ext cx="1237672" cy="1851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D41F66-6AF1-AF4C-231B-DA666D4D277A}"/>
              </a:ext>
            </a:extLst>
          </p:cNvPr>
          <p:cNvSpPr/>
          <p:nvPr/>
        </p:nvSpPr>
        <p:spPr>
          <a:xfrm>
            <a:off x="10804236" y="6373085"/>
            <a:ext cx="1237672" cy="1402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5170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CC73207-5567-4E20-9D6A-D963DA776B9C}"/>
              </a:ext>
            </a:extLst>
          </p:cNvPr>
          <p:cNvSpPr txBox="1">
            <a:spLocks/>
          </p:cNvSpPr>
          <p:nvPr/>
        </p:nvSpPr>
        <p:spPr>
          <a:xfrm>
            <a:off x="485997" y="1500326"/>
            <a:ext cx="100931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Nunito SemiBold" pitchFamily="2" charset="0"/>
              <a:buChar char="›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Nunito" pitchFamily="2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accent6"/>
                </a:solidFill>
                <a:latin typeface="Nunito"/>
              </a:rPr>
              <a:t>Objectifs par rapport à 2006 (précédemment par rapport à l’année de contrôle)</a:t>
            </a:r>
          </a:p>
          <a:p>
            <a:pPr marL="457200" lvl="1" indent="0">
              <a:buNone/>
            </a:pPr>
            <a:endParaRPr lang="fr-BE" sz="2000" dirty="0">
              <a:solidFill>
                <a:schemeClr val="accent6"/>
              </a:solidFill>
              <a:latin typeface="Nunito" pitchFamily="2" charset="77"/>
            </a:endParaRPr>
          </a:p>
          <a:p>
            <a:pPr marL="1028700" lvl="1" indent="-342900">
              <a:buClr>
                <a:schemeClr val="tx2"/>
              </a:buClr>
              <a:buFont typeface="Nunito" pitchFamily="2" charset="0"/>
              <a:buChar char="»"/>
            </a:pPr>
            <a:endParaRPr lang="fr-FR" dirty="0"/>
          </a:p>
          <a:p>
            <a:endParaRPr lang="fr-BE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9419759-EA00-4A16-80BB-2469EBF8A0E6}"/>
              </a:ext>
            </a:extLst>
          </p:cNvPr>
          <p:cNvSpPr txBox="1">
            <a:spLocks/>
          </p:cNvSpPr>
          <p:nvPr/>
        </p:nvSpPr>
        <p:spPr>
          <a:xfrm>
            <a:off x="1260628" y="365125"/>
            <a:ext cx="10093171" cy="1135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Nunito Semi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fr-FR" sz="4400" dirty="0"/>
              <a:t>Transfert depuis version antérieure </a:t>
            </a:r>
            <a:endParaRPr lang="fr-BE" sz="4400" dirty="0"/>
          </a:p>
        </p:txBody>
      </p:sp>
      <p:sp>
        <p:nvSpPr>
          <p:cNvPr id="10" name="Espace réservé de la date 21">
            <a:extLst>
              <a:ext uri="{FF2B5EF4-FFF2-40B4-BE49-F238E27FC236}">
                <a16:creationId xmlns:a16="http://schemas.microsoft.com/office/drawing/2014/main" id="{FA420B71-9C48-4944-B3BD-A3EFEAFFEB1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>
                <a:solidFill>
                  <a:schemeClr val="accent2"/>
                </a:solidFill>
                <a:latin typeface="Nunito" pitchFamily="2" charset="0"/>
              </a:rPr>
              <a:t>www.energiecommune.be</a:t>
            </a:r>
            <a:endParaRPr lang="fr-BE" sz="1000">
              <a:solidFill>
                <a:schemeClr val="accent2"/>
              </a:solidFill>
              <a:latin typeface="Nunito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BE82E0-ADE2-DF44-DCFA-DB33C9F74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8" y="1873573"/>
            <a:ext cx="5799439" cy="2439809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E119F18D-7089-75FD-ED66-44C625D2C96A}"/>
              </a:ext>
            </a:extLst>
          </p:cNvPr>
          <p:cNvSpPr/>
          <p:nvPr/>
        </p:nvSpPr>
        <p:spPr>
          <a:xfrm>
            <a:off x="3987136" y="5339201"/>
            <a:ext cx="381045" cy="314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5792156-3F3C-EFD7-1647-CF980388E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484" y="4459438"/>
            <a:ext cx="7080060" cy="2387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47178C6-5C84-97BA-5938-52A9A317FA7F}"/>
              </a:ext>
            </a:extLst>
          </p:cNvPr>
          <p:cNvSpPr/>
          <p:nvPr/>
        </p:nvSpPr>
        <p:spPr>
          <a:xfrm>
            <a:off x="3823854" y="3611405"/>
            <a:ext cx="1237672" cy="1851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D41F66-6AF1-AF4C-231B-DA666D4D277A}"/>
              </a:ext>
            </a:extLst>
          </p:cNvPr>
          <p:cNvSpPr/>
          <p:nvPr/>
        </p:nvSpPr>
        <p:spPr>
          <a:xfrm>
            <a:off x="10804236" y="6530097"/>
            <a:ext cx="1237672" cy="1402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6869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CC73207-5567-4E20-9D6A-D963DA776B9C}"/>
              </a:ext>
            </a:extLst>
          </p:cNvPr>
          <p:cNvSpPr txBox="1">
            <a:spLocks/>
          </p:cNvSpPr>
          <p:nvPr/>
        </p:nvSpPr>
        <p:spPr>
          <a:xfrm>
            <a:off x="485997" y="1500326"/>
            <a:ext cx="100931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Nunito SemiBold" pitchFamily="2" charset="0"/>
              <a:buChar char="›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Nunito" pitchFamily="2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accent6"/>
                </a:solidFill>
                <a:latin typeface="Nunito"/>
              </a:rPr>
              <a:t>Objectifs par rapport à 2006 (précédemment par rapport à l’année de contrôle)</a:t>
            </a:r>
          </a:p>
          <a:p>
            <a:pPr marL="457200" lvl="1" indent="0">
              <a:buNone/>
            </a:pPr>
            <a:endParaRPr lang="fr-BE" sz="2000" dirty="0">
              <a:solidFill>
                <a:schemeClr val="accent6"/>
              </a:solidFill>
              <a:latin typeface="Nunito" pitchFamily="2" charset="77"/>
            </a:endParaRPr>
          </a:p>
          <a:p>
            <a:pPr marL="1028700" lvl="1" indent="-342900">
              <a:buClr>
                <a:schemeClr val="tx2"/>
              </a:buClr>
              <a:buFont typeface="Nunito" pitchFamily="2" charset="0"/>
              <a:buChar char="»"/>
            </a:pPr>
            <a:endParaRPr lang="fr-FR" dirty="0"/>
          </a:p>
          <a:p>
            <a:endParaRPr lang="fr-BE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9419759-EA00-4A16-80BB-2469EBF8A0E6}"/>
              </a:ext>
            </a:extLst>
          </p:cNvPr>
          <p:cNvSpPr txBox="1">
            <a:spLocks/>
          </p:cNvSpPr>
          <p:nvPr/>
        </p:nvSpPr>
        <p:spPr>
          <a:xfrm>
            <a:off x="1260628" y="365125"/>
            <a:ext cx="10093171" cy="1135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Nunito Semi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fr-FR" sz="4400" dirty="0"/>
              <a:t>Transfert depuis version antérieure </a:t>
            </a:r>
            <a:endParaRPr lang="fr-BE" sz="4400" dirty="0"/>
          </a:p>
        </p:txBody>
      </p:sp>
      <p:sp>
        <p:nvSpPr>
          <p:cNvPr id="10" name="Espace réservé de la date 21">
            <a:extLst>
              <a:ext uri="{FF2B5EF4-FFF2-40B4-BE49-F238E27FC236}">
                <a16:creationId xmlns:a16="http://schemas.microsoft.com/office/drawing/2014/main" id="{FA420B71-9C48-4944-B3BD-A3EFEAFFEB1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>
                <a:solidFill>
                  <a:schemeClr val="accent2"/>
                </a:solidFill>
                <a:latin typeface="Nunito" pitchFamily="2" charset="0"/>
              </a:rPr>
              <a:t>www.energiecommune.be</a:t>
            </a:r>
            <a:endParaRPr lang="fr-BE" sz="1000">
              <a:solidFill>
                <a:schemeClr val="accent2"/>
              </a:solidFill>
              <a:latin typeface="Nunito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BE82E0-ADE2-DF44-DCFA-DB33C9F74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8" y="1873573"/>
            <a:ext cx="5799439" cy="2439809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E119F18D-7089-75FD-ED66-44C625D2C96A}"/>
              </a:ext>
            </a:extLst>
          </p:cNvPr>
          <p:cNvSpPr/>
          <p:nvPr/>
        </p:nvSpPr>
        <p:spPr>
          <a:xfrm>
            <a:off x="3987136" y="5339201"/>
            <a:ext cx="381045" cy="314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5792156-3F3C-EFD7-1647-CF980388E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484" y="4459438"/>
            <a:ext cx="7080060" cy="2387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47178C6-5C84-97BA-5938-52A9A317FA7F}"/>
              </a:ext>
            </a:extLst>
          </p:cNvPr>
          <p:cNvSpPr/>
          <p:nvPr/>
        </p:nvSpPr>
        <p:spPr>
          <a:xfrm>
            <a:off x="3823854" y="3786890"/>
            <a:ext cx="1237672" cy="1851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D41F66-6AF1-AF4C-231B-DA666D4D277A}"/>
              </a:ext>
            </a:extLst>
          </p:cNvPr>
          <p:cNvSpPr/>
          <p:nvPr/>
        </p:nvSpPr>
        <p:spPr>
          <a:xfrm>
            <a:off x="10804236" y="5606456"/>
            <a:ext cx="1237672" cy="1402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4522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CC73207-5567-4E20-9D6A-D963DA776B9C}"/>
              </a:ext>
            </a:extLst>
          </p:cNvPr>
          <p:cNvSpPr txBox="1">
            <a:spLocks/>
          </p:cNvSpPr>
          <p:nvPr/>
        </p:nvSpPr>
        <p:spPr>
          <a:xfrm>
            <a:off x="485997" y="1500326"/>
            <a:ext cx="100931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Nunito SemiBold" pitchFamily="2" charset="0"/>
              <a:buChar char="›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Nunito" pitchFamily="2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accent6"/>
                </a:solidFill>
                <a:latin typeface="Nunito"/>
              </a:rPr>
              <a:t>Objectifs par rapport à 2006 (précédemment par rapport à l’année de contrôle)</a:t>
            </a:r>
          </a:p>
          <a:p>
            <a:pPr marL="457200" lvl="1" indent="0">
              <a:buNone/>
            </a:pPr>
            <a:endParaRPr lang="fr-BE" sz="2000" dirty="0">
              <a:solidFill>
                <a:schemeClr val="accent6"/>
              </a:solidFill>
              <a:latin typeface="Nunito" pitchFamily="2" charset="77"/>
            </a:endParaRPr>
          </a:p>
          <a:p>
            <a:pPr marL="1028700" lvl="1" indent="-342900">
              <a:buClr>
                <a:schemeClr val="tx2"/>
              </a:buClr>
              <a:buFont typeface="Nunito" pitchFamily="2" charset="0"/>
              <a:buChar char="»"/>
            </a:pPr>
            <a:endParaRPr lang="fr-FR" dirty="0"/>
          </a:p>
          <a:p>
            <a:endParaRPr lang="fr-BE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9419759-EA00-4A16-80BB-2469EBF8A0E6}"/>
              </a:ext>
            </a:extLst>
          </p:cNvPr>
          <p:cNvSpPr txBox="1">
            <a:spLocks/>
          </p:cNvSpPr>
          <p:nvPr/>
        </p:nvSpPr>
        <p:spPr>
          <a:xfrm>
            <a:off x="1260628" y="365125"/>
            <a:ext cx="10093171" cy="1135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Nunito Semi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fr-FR" sz="4400" dirty="0"/>
              <a:t>Transfert depuis version antérieure </a:t>
            </a:r>
            <a:endParaRPr lang="fr-BE" sz="4400" dirty="0"/>
          </a:p>
        </p:txBody>
      </p:sp>
      <p:sp>
        <p:nvSpPr>
          <p:cNvPr id="10" name="Espace réservé de la date 21">
            <a:extLst>
              <a:ext uri="{FF2B5EF4-FFF2-40B4-BE49-F238E27FC236}">
                <a16:creationId xmlns:a16="http://schemas.microsoft.com/office/drawing/2014/main" id="{FA420B71-9C48-4944-B3BD-A3EFEAFFEB1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>
                <a:solidFill>
                  <a:schemeClr val="accent2"/>
                </a:solidFill>
                <a:latin typeface="Nunito" pitchFamily="2" charset="0"/>
              </a:rPr>
              <a:t>www.energiecommune.be</a:t>
            </a:r>
            <a:endParaRPr lang="fr-BE" sz="1000">
              <a:solidFill>
                <a:schemeClr val="accent2"/>
              </a:solidFill>
              <a:latin typeface="Nunito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BE82E0-ADE2-DF44-DCFA-DB33C9F74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8" y="1873573"/>
            <a:ext cx="5799439" cy="2439809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E119F18D-7089-75FD-ED66-44C625D2C96A}"/>
              </a:ext>
            </a:extLst>
          </p:cNvPr>
          <p:cNvSpPr/>
          <p:nvPr/>
        </p:nvSpPr>
        <p:spPr>
          <a:xfrm>
            <a:off x="3987136" y="5339201"/>
            <a:ext cx="381045" cy="314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5792156-3F3C-EFD7-1647-CF980388E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484" y="4468674"/>
            <a:ext cx="7080060" cy="2387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47178C6-5C84-97BA-5938-52A9A317FA7F}"/>
              </a:ext>
            </a:extLst>
          </p:cNvPr>
          <p:cNvSpPr/>
          <p:nvPr/>
        </p:nvSpPr>
        <p:spPr>
          <a:xfrm>
            <a:off x="3823854" y="3953143"/>
            <a:ext cx="1237672" cy="1851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D41F66-6AF1-AF4C-231B-DA666D4D277A}"/>
              </a:ext>
            </a:extLst>
          </p:cNvPr>
          <p:cNvSpPr/>
          <p:nvPr/>
        </p:nvSpPr>
        <p:spPr>
          <a:xfrm>
            <a:off x="10804236" y="5772710"/>
            <a:ext cx="1237672" cy="1402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580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Frederic\Documents\Innergies\100 RES Communities\WP6 - Communication\logo\com.jpg">
            <a:extLst>
              <a:ext uri="{FF2B5EF4-FFF2-40B4-BE49-F238E27FC236}">
                <a16:creationId xmlns:a16="http://schemas.microsoft.com/office/drawing/2014/main" id="{7D2EFF41-8EED-DC3D-C93E-EDB2456D3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2841" y="2921126"/>
            <a:ext cx="1978196" cy="143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B9419759-EA00-4A16-80BB-2469EBF8A0E6}"/>
              </a:ext>
            </a:extLst>
          </p:cNvPr>
          <p:cNvSpPr txBox="1">
            <a:spLocks/>
          </p:cNvSpPr>
          <p:nvPr/>
        </p:nvSpPr>
        <p:spPr>
          <a:xfrm>
            <a:off x="1251750" y="-16142"/>
            <a:ext cx="10093171" cy="1135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Nunito Semi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fr-FR" sz="4400" dirty="0"/>
              <a:t>Des outils pourquoi?</a:t>
            </a:r>
            <a:endParaRPr lang="fr-BE" sz="4400" dirty="0"/>
          </a:p>
        </p:txBody>
      </p:sp>
      <p:sp>
        <p:nvSpPr>
          <p:cNvPr id="10" name="Espace réservé de la date 21">
            <a:extLst>
              <a:ext uri="{FF2B5EF4-FFF2-40B4-BE49-F238E27FC236}">
                <a16:creationId xmlns:a16="http://schemas.microsoft.com/office/drawing/2014/main" id="{FA420B71-9C48-4944-B3BD-A3EFEAFFEB1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>
                <a:solidFill>
                  <a:schemeClr val="accent2"/>
                </a:solidFill>
                <a:latin typeface="Nunito" pitchFamily="2" charset="0"/>
              </a:rPr>
              <a:t>www.energiecommune.be</a:t>
            </a:r>
            <a:endParaRPr lang="fr-BE" sz="1000">
              <a:solidFill>
                <a:schemeClr val="accent2"/>
              </a:solidFill>
              <a:latin typeface="Nunito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64F1B0E-A31C-0461-B63D-52AD57CED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80" y="2032318"/>
            <a:ext cx="7932584" cy="361644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8F9E1A0-148F-841C-1E63-A6FFDA9C34C2}"/>
              </a:ext>
            </a:extLst>
          </p:cNvPr>
          <p:cNvSpPr txBox="1"/>
          <p:nvPr/>
        </p:nvSpPr>
        <p:spPr>
          <a:xfrm>
            <a:off x="3029159" y="2997976"/>
            <a:ext cx="579121" cy="246221"/>
          </a:xfrm>
          <a:prstGeom prst="rect">
            <a:avLst/>
          </a:prstGeom>
          <a:solidFill>
            <a:srgbClr val="00AAA8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BE" sz="1600" b="1" i="0" dirty="0">
                <a:solidFill>
                  <a:schemeClr val="bg1"/>
                </a:solidFill>
                <a:latin typeface="Nunito" pitchFamily="2" charset="77"/>
              </a:rPr>
              <a:t>-55%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5418D89-FE11-027A-94D7-3AC9492FCFC6}"/>
              </a:ext>
            </a:extLst>
          </p:cNvPr>
          <p:cNvSpPr/>
          <p:nvPr/>
        </p:nvSpPr>
        <p:spPr>
          <a:xfrm>
            <a:off x="5076497" y="1954924"/>
            <a:ext cx="4086344" cy="37837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D4D3081-EBA1-DF24-462C-77CB166B9A56}"/>
              </a:ext>
            </a:extLst>
          </p:cNvPr>
          <p:cNvSpPr/>
          <p:nvPr/>
        </p:nvSpPr>
        <p:spPr>
          <a:xfrm>
            <a:off x="-1208621" y="1352335"/>
            <a:ext cx="4086344" cy="3783723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1190B8BD-95BF-3D54-257A-96685391260D}"/>
              </a:ext>
            </a:extLst>
          </p:cNvPr>
          <p:cNvSpPr/>
          <p:nvPr/>
        </p:nvSpPr>
        <p:spPr>
          <a:xfrm rot="5400000">
            <a:off x="6948996" y="4610116"/>
            <a:ext cx="1425828" cy="1682220"/>
          </a:xfrm>
          <a:prstGeom prst="homePlate">
            <a:avLst>
              <a:gd name="adj" fmla="val 23626"/>
            </a:avLst>
          </a:prstGeom>
          <a:solidFill>
            <a:srgbClr val="DAE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sz="800" b="1">
              <a:solidFill>
                <a:srgbClr val="31869B"/>
              </a:solidFill>
            </a:endParaRPr>
          </a:p>
          <a:p>
            <a:pPr algn="ctr"/>
            <a:r>
              <a:rPr lang="fr-BE" sz="1400" b="1">
                <a:solidFill>
                  <a:srgbClr val="31869B"/>
                </a:solidFill>
              </a:rPr>
              <a:t>Rapportage</a:t>
            </a:r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AA202D65-50F6-362E-FE88-B211DA8F1619}"/>
              </a:ext>
            </a:extLst>
          </p:cNvPr>
          <p:cNvSpPr/>
          <p:nvPr/>
        </p:nvSpPr>
        <p:spPr>
          <a:xfrm rot="5400000">
            <a:off x="6742448" y="3439000"/>
            <a:ext cx="1838924" cy="1682220"/>
          </a:xfrm>
          <a:prstGeom prst="homePlate">
            <a:avLst>
              <a:gd name="adj" fmla="val 23626"/>
            </a:avLst>
          </a:prstGeom>
          <a:solidFill>
            <a:srgbClr val="92C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400" b="1" dirty="0"/>
              <a:t>Suivi</a:t>
            </a:r>
          </a:p>
        </p:txBody>
      </p:sp>
      <p:sp>
        <p:nvSpPr>
          <p:cNvPr id="13" name="Flèche : pentagone 12">
            <a:extLst>
              <a:ext uri="{FF2B5EF4-FFF2-40B4-BE49-F238E27FC236}">
                <a16:creationId xmlns:a16="http://schemas.microsoft.com/office/drawing/2014/main" id="{3A354786-0208-9B37-D355-68C9E719D481}"/>
              </a:ext>
            </a:extLst>
          </p:cNvPr>
          <p:cNvSpPr/>
          <p:nvPr/>
        </p:nvSpPr>
        <p:spPr>
          <a:xfrm rot="5400000">
            <a:off x="6984855" y="2203646"/>
            <a:ext cx="1354947" cy="1678833"/>
          </a:xfrm>
          <a:prstGeom prst="homePlate">
            <a:avLst>
              <a:gd name="adj" fmla="val 23626"/>
            </a:avLst>
          </a:prstGeom>
          <a:solidFill>
            <a:srgbClr val="31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sz="1400" b="1" dirty="0"/>
          </a:p>
          <a:p>
            <a:pPr algn="ctr"/>
            <a:r>
              <a:rPr lang="fr-BE" sz="1400" b="1" dirty="0"/>
              <a:t>Planification</a:t>
            </a:r>
          </a:p>
        </p:txBody>
      </p:sp>
      <p:sp>
        <p:nvSpPr>
          <p:cNvPr id="14" name="ZoneTexte 35">
            <a:hlinkClick r:id="rId4"/>
            <a:extLst>
              <a:ext uri="{FF2B5EF4-FFF2-40B4-BE49-F238E27FC236}">
                <a16:creationId xmlns:a16="http://schemas.microsoft.com/office/drawing/2014/main" id="{0B997810-CEE2-E9D2-8DA4-B5F8EC0809D7}"/>
              </a:ext>
            </a:extLst>
          </p:cNvPr>
          <p:cNvSpPr txBox="1"/>
          <p:nvPr/>
        </p:nvSpPr>
        <p:spPr>
          <a:xfrm>
            <a:off x="6801115" y="1282177"/>
            <a:ext cx="1576236" cy="750141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200" b="1">
                <a:solidFill>
                  <a:srgbClr val="00709E"/>
                </a:solidFill>
              </a:rPr>
              <a:t>&gt; </a:t>
            </a:r>
            <a:r>
              <a:rPr lang="fr-BE" sz="1200" b="1" u="sng">
                <a:solidFill>
                  <a:srgbClr val="00709E"/>
                </a:solidFill>
              </a:rPr>
              <a:t>Diagnostic</a:t>
            </a:r>
          </a:p>
          <a:p>
            <a:endParaRPr lang="fr-BE" sz="1100" b="1">
              <a:solidFill>
                <a:srgbClr val="00709E"/>
              </a:solidFill>
            </a:endParaRPr>
          </a:p>
        </p:txBody>
      </p: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368805D0-9DF1-8467-ABB1-4E99D883FCCA}"/>
              </a:ext>
            </a:extLst>
          </p:cNvPr>
          <p:cNvSpPr/>
          <p:nvPr/>
        </p:nvSpPr>
        <p:spPr>
          <a:xfrm rot="5400000">
            <a:off x="6984857" y="1172749"/>
            <a:ext cx="1354947" cy="1678833"/>
          </a:xfrm>
          <a:prstGeom prst="homePlate">
            <a:avLst>
              <a:gd name="adj" fmla="val 23626"/>
            </a:avLst>
          </a:prstGeom>
          <a:solidFill>
            <a:srgbClr val="215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400" b="1" dirty="0"/>
              <a:t>Diagnostic</a:t>
            </a:r>
          </a:p>
        </p:txBody>
      </p:sp>
      <p:pic>
        <p:nvPicPr>
          <p:cNvPr id="16" name="Picture 2" descr="D:\Frederic\Documents\Logos\POLLEC.jpg">
            <a:extLst>
              <a:ext uri="{FF2B5EF4-FFF2-40B4-BE49-F238E27FC236}">
                <a16:creationId xmlns:a16="http://schemas.microsoft.com/office/drawing/2014/main" id="{BFB00880-28A5-218E-61DA-61A5AA4F9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841" y="2716961"/>
            <a:ext cx="2118368" cy="183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2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A547810-D101-4F0E-7E76-03183F83C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49" y="2674178"/>
            <a:ext cx="5610081" cy="2997512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CC73207-5567-4E20-9D6A-D963DA776B9C}"/>
              </a:ext>
            </a:extLst>
          </p:cNvPr>
          <p:cNvSpPr txBox="1">
            <a:spLocks/>
          </p:cNvSpPr>
          <p:nvPr/>
        </p:nvSpPr>
        <p:spPr>
          <a:xfrm>
            <a:off x="485997" y="1500326"/>
            <a:ext cx="100931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Nunito SemiBold" pitchFamily="2" charset="0"/>
              <a:buChar char="›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Nunito" pitchFamily="2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accent6"/>
                </a:solidFill>
                <a:latin typeface="Nunito"/>
              </a:rPr>
              <a:t>Objectifs par rapport à 2006 (précédemment par rapport à l’année de contrôle)</a:t>
            </a:r>
          </a:p>
          <a:p>
            <a:pPr marL="457200" lvl="1" indent="0">
              <a:buNone/>
            </a:pPr>
            <a:endParaRPr lang="fr-BE" sz="2000" dirty="0">
              <a:solidFill>
                <a:schemeClr val="accent6"/>
              </a:solidFill>
              <a:latin typeface="Nunito" pitchFamily="2" charset="77"/>
            </a:endParaRPr>
          </a:p>
          <a:p>
            <a:pPr marL="1028700" lvl="1" indent="-342900">
              <a:buClr>
                <a:schemeClr val="tx2"/>
              </a:buClr>
              <a:buFont typeface="Nunito" pitchFamily="2" charset="0"/>
              <a:buChar char="»"/>
            </a:pPr>
            <a:endParaRPr lang="fr-FR" dirty="0"/>
          </a:p>
          <a:p>
            <a:endParaRPr lang="fr-BE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9419759-EA00-4A16-80BB-2469EBF8A0E6}"/>
              </a:ext>
            </a:extLst>
          </p:cNvPr>
          <p:cNvSpPr txBox="1">
            <a:spLocks/>
          </p:cNvSpPr>
          <p:nvPr/>
        </p:nvSpPr>
        <p:spPr>
          <a:xfrm>
            <a:off x="1260628" y="365125"/>
            <a:ext cx="10093171" cy="1135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Nunito Semi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fr-FR" sz="4400" dirty="0"/>
              <a:t>Transfert depuis version antérieure </a:t>
            </a:r>
            <a:endParaRPr lang="fr-BE" sz="4400" dirty="0"/>
          </a:p>
        </p:txBody>
      </p:sp>
      <p:sp>
        <p:nvSpPr>
          <p:cNvPr id="10" name="Espace réservé de la date 21">
            <a:extLst>
              <a:ext uri="{FF2B5EF4-FFF2-40B4-BE49-F238E27FC236}">
                <a16:creationId xmlns:a16="http://schemas.microsoft.com/office/drawing/2014/main" id="{FA420B71-9C48-4944-B3BD-A3EFEAFFEB1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>
                <a:solidFill>
                  <a:schemeClr val="accent2"/>
                </a:solidFill>
                <a:latin typeface="Nunito" pitchFamily="2" charset="0"/>
              </a:rPr>
              <a:t>www.energiecommune.be</a:t>
            </a:r>
            <a:endParaRPr lang="fr-BE" sz="1000">
              <a:solidFill>
                <a:schemeClr val="accent2"/>
              </a:solidFill>
              <a:latin typeface="Nunito" pitchFamily="2" charset="0"/>
            </a:endParaRP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E119F18D-7089-75FD-ED66-44C625D2C96A}"/>
              </a:ext>
            </a:extLst>
          </p:cNvPr>
          <p:cNvSpPr/>
          <p:nvPr/>
        </p:nvSpPr>
        <p:spPr>
          <a:xfrm>
            <a:off x="6181813" y="4257963"/>
            <a:ext cx="381045" cy="314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7178C6-5C84-97BA-5938-52A9A317FA7F}"/>
              </a:ext>
            </a:extLst>
          </p:cNvPr>
          <p:cNvSpPr/>
          <p:nvPr/>
        </p:nvSpPr>
        <p:spPr>
          <a:xfrm>
            <a:off x="2807854" y="2635527"/>
            <a:ext cx="1182253" cy="317774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14CC076-4A6B-3A2D-A078-2B680BC1D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741" y="2475495"/>
            <a:ext cx="5139125" cy="31777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3D41F66-6AF1-AF4C-231B-DA666D4D277A}"/>
              </a:ext>
            </a:extLst>
          </p:cNvPr>
          <p:cNvSpPr/>
          <p:nvPr/>
        </p:nvSpPr>
        <p:spPr>
          <a:xfrm>
            <a:off x="11259127" y="2392218"/>
            <a:ext cx="703740" cy="3352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6979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Frederic\Documents\Logos\POLLEC.jpg">
            <a:extLst>
              <a:ext uri="{FF2B5EF4-FFF2-40B4-BE49-F238E27FC236}">
                <a16:creationId xmlns:a16="http://schemas.microsoft.com/office/drawing/2014/main" id="{3BC824A3-38C1-457A-BE36-BCC9841B7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25" y="252868"/>
            <a:ext cx="1157681" cy="100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Frederic\Documents\Innergies\100 RES Communities\WP6 - Communication\logo\com.jpg">
            <a:extLst>
              <a:ext uri="{FF2B5EF4-FFF2-40B4-BE49-F238E27FC236}">
                <a16:creationId xmlns:a16="http://schemas.microsoft.com/office/drawing/2014/main" id="{81277842-A773-47B6-A783-490002AC1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4300" y="5721882"/>
            <a:ext cx="1209212" cy="87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9C2376B-B421-40AC-B16A-B82C4255C53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25" y="5721882"/>
            <a:ext cx="1557196" cy="87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23FF7AC-BB9F-4C9A-90F8-73539B94499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321" y="5809179"/>
            <a:ext cx="1806079" cy="753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UVCW: “à la Région de défricher le cadre IT pour les communes” •  Regional-IT · Toute l'information sur les startups et les TICs en région  Wallonie-Bruxelles">
            <a:extLst>
              <a:ext uri="{FF2B5EF4-FFF2-40B4-BE49-F238E27FC236}">
                <a16:creationId xmlns:a16="http://schemas.microsoft.com/office/drawing/2014/main" id="{7C6ABD91-3D40-458F-9062-DC2CA8430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999" y="131530"/>
            <a:ext cx="656370" cy="81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D6708AB4-E20F-41AF-B9EC-6C5489A5E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906" y="1693111"/>
            <a:ext cx="9144000" cy="2387600"/>
          </a:xfrm>
        </p:spPr>
        <p:txBody>
          <a:bodyPr>
            <a:normAutofit/>
          </a:bodyPr>
          <a:lstStyle/>
          <a:p>
            <a:r>
              <a:rPr lang="fr-FR" sz="5400" dirty="0"/>
              <a:t>Démarche </a:t>
            </a:r>
            <a:br>
              <a:rPr lang="fr-FR" sz="5400" dirty="0"/>
            </a:br>
            <a:r>
              <a:rPr lang="fr-FR" sz="5400" dirty="0"/>
              <a:t>« Adapte ta commune »</a:t>
            </a:r>
            <a:endParaRPr lang="fr-BE" sz="5400" dirty="0"/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6DF25EE8-0FF7-4E96-8568-6E6966599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6440"/>
            <a:ext cx="9144000" cy="1021360"/>
          </a:xfrm>
        </p:spPr>
        <p:txBody>
          <a:bodyPr/>
          <a:lstStyle/>
          <a:p>
            <a:r>
              <a:rPr lang="fr-FR" dirty="0"/>
              <a:t>14h00 – 16h00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35557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B9419759-EA00-4A16-80BB-2469EBF8A0E6}"/>
              </a:ext>
            </a:extLst>
          </p:cNvPr>
          <p:cNvSpPr txBox="1">
            <a:spLocks/>
          </p:cNvSpPr>
          <p:nvPr/>
        </p:nvSpPr>
        <p:spPr>
          <a:xfrm>
            <a:off x="1260628" y="365126"/>
            <a:ext cx="10093171" cy="7459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Nunito Semi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fr-FR" sz="4400" dirty="0"/>
              <a:t>Les outils</a:t>
            </a:r>
            <a:endParaRPr lang="fr-BE" sz="4400" dirty="0"/>
          </a:p>
        </p:txBody>
      </p:sp>
      <p:sp>
        <p:nvSpPr>
          <p:cNvPr id="10" name="Espace réservé de la date 21">
            <a:extLst>
              <a:ext uri="{FF2B5EF4-FFF2-40B4-BE49-F238E27FC236}">
                <a16:creationId xmlns:a16="http://schemas.microsoft.com/office/drawing/2014/main" id="{FA420B71-9C48-4944-B3BD-A3EFEAFFEB1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>
                <a:solidFill>
                  <a:schemeClr val="accent2"/>
                </a:solidFill>
                <a:latin typeface="Nunito" pitchFamily="2" charset="0"/>
              </a:rPr>
              <a:t>www.energiecommune.be</a:t>
            </a:r>
            <a:endParaRPr lang="fr-BE" sz="1000">
              <a:solidFill>
                <a:schemeClr val="accent2"/>
              </a:solidFill>
              <a:latin typeface="Nunito" pitchFamily="2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F340073-1DDE-40F1-751C-7F75121C4FB5}"/>
              </a:ext>
            </a:extLst>
          </p:cNvPr>
          <p:cNvSpPr txBox="1">
            <a:spLocks/>
          </p:cNvSpPr>
          <p:nvPr/>
        </p:nvSpPr>
        <p:spPr>
          <a:xfrm>
            <a:off x="1705793" y="1781475"/>
            <a:ext cx="3039755" cy="888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Nunito SemiBold" pitchFamily="2" charset="0"/>
              <a:buChar char="›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Nunito" pitchFamily="2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BE" sz="1600" dirty="0">
                <a:solidFill>
                  <a:srgbClr val="215967"/>
                </a:solidFill>
                <a:latin typeface="Nunito"/>
              </a:rPr>
              <a:t>Interpréter les données de bilan énergétique local fournies par la Région</a:t>
            </a:r>
          </a:p>
        </p:txBody>
      </p:sp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00000000-0008-0000-0100-00002D000000}"/>
              </a:ext>
            </a:extLst>
          </p:cNvPr>
          <p:cNvSpPr/>
          <p:nvPr/>
        </p:nvSpPr>
        <p:spPr>
          <a:xfrm rot="5400000">
            <a:off x="4893429" y="4924936"/>
            <a:ext cx="1425828" cy="1682220"/>
          </a:xfrm>
          <a:prstGeom prst="homePlate">
            <a:avLst>
              <a:gd name="adj" fmla="val 23626"/>
            </a:avLst>
          </a:prstGeom>
          <a:solidFill>
            <a:srgbClr val="DAE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sz="800" b="1">
              <a:solidFill>
                <a:srgbClr val="31869B"/>
              </a:solidFill>
            </a:endParaRPr>
          </a:p>
          <a:p>
            <a:pPr algn="ctr"/>
            <a:r>
              <a:rPr lang="fr-BE" sz="1400" b="1">
                <a:solidFill>
                  <a:srgbClr val="31869B"/>
                </a:solidFill>
              </a:rPr>
              <a:t>Rapportage</a:t>
            </a:r>
          </a:p>
        </p:txBody>
      </p:sp>
      <p:sp>
        <p:nvSpPr>
          <p:cNvPr id="9" name="Flèche : pentagone 8">
            <a:extLst>
              <a:ext uri="{FF2B5EF4-FFF2-40B4-BE49-F238E27FC236}">
                <a16:creationId xmlns:a16="http://schemas.microsoft.com/office/drawing/2014/main" id="{00000000-0008-0000-0100-00002C000000}"/>
              </a:ext>
            </a:extLst>
          </p:cNvPr>
          <p:cNvSpPr/>
          <p:nvPr/>
        </p:nvSpPr>
        <p:spPr>
          <a:xfrm rot="5400000">
            <a:off x="4686881" y="3753820"/>
            <a:ext cx="1838924" cy="1682220"/>
          </a:xfrm>
          <a:prstGeom prst="homePlate">
            <a:avLst>
              <a:gd name="adj" fmla="val 23626"/>
            </a:avLst>
          </a:prstGeom>
          <a:solidFill>
            <a:srgbClr val="92C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400" b="1" dirty="0"/>
              <a:t>Suivi</a:t>
            </a: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00000000-0008-0000-0100-00002B000000}"/>
              </a:ext>
            </a:extLst>
          </p:cNvPr>
          <p:cNvSpPr/>
          <p:nvPr/>
        </p:nvSpPr>
        <p:spPr>
          <a:xfrm rot="5400000">
            <a:off x="4929288" y="2518466"/>
            <a:ext cx="1354947" cy="1678833"/>
          </a:xfrm>
          <a:prstGeom prst="homePlate">
            <a:avLst>
              <a:gd name="adj" fmla="val 23626"/>
            </a:avLst>
          </a:prstGeom>
          <a:solidFill>
            <a:srgbClr val="31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sz="1400" b="1" dirty="0"/>
          </a:p>
          <a:p>
            <a:pPr algn="ctr"/>
            <a:r>
              <a:rPr lang="fr-BE" sz="1400" b="1" dirty="0"/>
              <a:t>Planification</a:t>
            </a:r>
          </a:p>
        </p:txBody>
      </p:sp>
      <p:sp>
        <p:nvSpPr>
          <p:cNvPr id="12" name="ZoneTexte 21">
            <a:extLst>
              <a:ext uri="{FF2B5EF4-FFF2-40B4-BE49-F238E27FC236}">
                <a16:creationId xmlns:a16="http://schemas.microsoft.com/office/drawing/2014/main" id="{00000000-0008-0000-0100-000016000000}"/>
              </a:ext>
            </a:extLst>
          </p:cNvPr>
          <p:cNvSpPr txBox="1"/>
          <p:nvPr/>
        </p:nvSpPr>
        <p:spPr>
          <a:xfrm>
            <a:off x="2323317" y="1252401"/>
            <a:ext cx="2188960" cy="34840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000" b="1" u="sng" dirty="0">
                <a:solidFill>
                  <a:srgbClr val="215967"/>
                </a:solidFill>
                <a:latin typeface="Nunito" pitchFamily="2" charset="0"/>
              </a:rPr>
              <a:t>Outil POLLEC</a:t>
            </a:r>
          </a:p>
          <a:p>
            <a:endParaRPr lang="fr-BE" sz="2000" b="1" u="sng" dirty="0">
              <a:solidFill>
                <a:srgbClr val="215967"/>
              </a:solidFill>
              <a:latin typeface="Nunito" pitchFamily="2" charset="0"/>
            </a:endParaRPr>
          </a:p>
        </p:txBody>
      </p:sp>
      <p:sp>
        <p:nvSpPr>
          <p:cNvPr id="25" name="ZoneTexte 35">
            <a:hlinkClick r:id="rId2"/>
            <a:extLst>
              <a:ext uri="{FF2B5EF4-FFF2-40B4-BE49-F238E27FC236}">
                <a16:creationId xmlns:a16="http://schemas.microsoft.com/office/drawing/2014/main" id="{00000000-0008-0000-0100-000024000000}"/>
              </a:ext>
            </a:extLst>
          </p:cNvPr>
          <p:cNvSpPr txBox="1"/>
          <p:nvPr/>
        </p:nvSpPr>
        <p:spPr>
          <a:xfrm>
            <a:off x="4745548" y="1596997"/>
            <a:ext cx="1576236" cy="750141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200" b="1">
                <a:solidFill>
                  <a:srgbClr val="00709E"/>
                </a:solidFill>
              </a:rPr>
              <a:t>&gt; </a:t>
            </a:r>
            <a:r>
              <a:rPr lang="fr-BE" sz="1200" b="1" u="sng">
                <a:solidFill>
                  <a:srgbClr val="00709E"/>
                </a:solidFill>
              </a:rPr>
              <a:t>Diagnostic</a:t>
            </a:r>
          </a:p>
          <a:p>
            <a:endParaRPr lang="fr-BE" sz="1100" b="1">
              <a:solidFill>
                <a:srgbClr val="00709E"/>
              </a:solidFill>
            </a:endParaRPr>
          </a:p>
        </p:txBody>
      </p:sp>
      <p:sp>
        <p:nvSpPr>
          <p:cNvPr id="26" name="Flèche : pentagone 2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SpPr/>
          <p:nvPr/>
        </p:nvSpPr>
        <p:spPr>
          <a:xfrm rot="5400000">
            <a:off x="4929290" y="1487569"/>
            <a:ext cx="1354947" cy="1678833"/>
          </a:xfrm>
          <a:prstGeom prst="homePlate">
            <a:avLst>
              <a:gd name="adj" fmla="val 23626"/>
            </a:avLst>
          </a:prstGeom>
          <a:solidFill>
            <a:srgbClr val="215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400" b="1" dirty="0"/>
              <a:t>Diagnostic</a:t>
            </a:r>
          </a:p>
        </p:txBody>
      </p:sp>
      <p:sp>
        <p:nvSpPr>
          <p:cNvPr id="30" name="ZoneTexte 21">
            <a:extLst>
              <a:ext uri="{FF2B5EF4-FFF2-40B4-BE49-F238E27FC236}">
                <a16:creationId xmlns:a16="http://schemas.microsoft.com/office/drawing/2014/main" id="{7102B850-9E15-DB12-D466-D60184159081}"/>
              </a:ext>
            </a:extLst>
          </p:cNvPr>
          <p:cNvSpPr txBox="1"/>
          <p:nvPr/>
        </p:nvSpPr>
        <p:spPr>
          <a:xfrm>
            <a:off x="6898433" y="1252401"/>
            <a:ext cx="4242318" cy="34840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000" b="1" u="sng" dirty="0">
                <a:solidFill>
                  <a:srgbClr val="215967"/>
                </a:solidFill>
                <a:latin typeface="Nunito" pitchFamily="2" charset="0"/>
              </a:rPr>
              <a:t>Démarche « Adapte ta commune »</a:t>
            </a:r>
          </a:p>
          <a:p>
            <a:endParaRPr lang="fr-BE" sz="2000" b="1" u="sng" dirty="0">
              <a:solidFill>
                <a:srgbClr val="215967"/>
              </a:solidFill>
              <a:latin typeface="Nunito" pitchFamily="2" charset="0"/>
            </a:endParaRPr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EBCD7A12-F9D1-37A4-7EC1-38EAF6BE93FF}"/>
              </a:ext>
            </a:extLst>
          </p:cNvPr>
          <p:cNvSpPr txBox="1">
            <a:spLocks/>
          </p:cNvSpPr>
          <p:nvPr/>
        </p:nvSpPr>
        <p:spPr>
          <a:xfrm>
            <a:off x="1726534" y="2873040"/>
            <a:ext cx="3039755" cy="694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Nunito SemiBold" pitchFamily="2" charset="0"/>
              <a:buChar char="›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Nunito" pitchFamily="2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BE" sz="1600" dirty="0">
                <a:solidFill>
                  <a:srgbClr val="31869B"/>
                </a:solidFill>
                <a:latin typeface="Nunito"/>
              </a:rPr>
              <a:t>Fixer les objectifs </a:t>
            </a:r>
          </a:p>
          <a:p>
            <a:pPr marL="457200" lvl="1" indent="0">
              <a:buNone/>
            </a:pPr>
            <a:r>
              <a:rPr lang="fr-BE" sz="1600" dirty="0">
                <a:solidFill>
                  <a:srgbClr val="31869B"/>
                </a:solidFill>
                <a:latin typeface="Nunito"/>
              </a:rPr>
              <a:t>Définir les actions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B16DC581-1E95-38DD-F03F-999B708F3BF0}"/>
              </a:ext>
            </a:extLst>
          </p:cNvPr>
          <p:cNvSpPr txBox="1">
            <a:spLocks/>
          </p:cNvSpPr>
          <p:nvPr/>
        </p:nvSpPr>
        <p:spPr>
          <a:xfrm>
            <a:off x="1705791" y="5445951"/>
            <a:ext cx="3039755" cy="640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Nunito SemiBold" pitchFamily="2" charset="0"/>
              <a:buChar char="›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Nunito" pitchFamily="2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BE" sz="1600" dirty="0">
                <a:solidFill>
                  <a:srgbClr val="215967"/>
                </a:solidFill>
                <a:latin typeface="Nunito"/>
              </a:rPr>
              <a:t>Effectuer le rapportage POLLEC et </a:t>
            </a:r>
            <a:r>
              <a:rPr lang="fr-BE" sz="1600" dirty="0" err="1">
                <a:solidFill>
                  <a:srgbClr val="215967"/>
                </a:solidFill>
                <a:latin typeface="Nunito"/>
              </a:rPr>
              <a:t>CdM</a:t>
            </a:r>
            <a:endParaRPr lang="fr-BE" sz="1600" dirty="0">
              <a:solidFill>
                <a:srgbClr val="215967"/>
              </a:solidFill>
              <a:latin typeface="Nunito"/>
            </a:endParaRPr>
          </a:p>
          <a:p>
            <a:pPr marL="457200" lvl="1" indent="0">
              <a:buNone/>
            </a:pPr>
            <a:endParaRPr lang="fr-BE" sz="1600" dirty="0">
              <a:solidFill>
                <a:srgbClr val="4A4A4A"/>
              </a:solidFill>
            </a:endParaRPr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2613A1CC-6FFD-FA20-9F27-9DD563C0AC2E}"/>
              </a:ext>
            </a:extLst>
          </p:cNvPr>
          <p:cNvSpPr txBox="1">
            <a:spLocks/>
          </p:cNvSpPr>
          <p:nvPr/>
        </p:nvSpPr>
        <p:spPr>
          <a:xfrm>
            <a:off x="1446756" y="3907718"/>
            <a:ext cx="3308633" cy="11630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Nunito SemiBold" pitchFamily="2" charset="0"/>
              <a:buChar char="›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Nunito" pitchFamily="2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BE" sz="1600" dirty="0">
                <a:solidFill>
                  <a:srgbClr val="31869B"/>
                </a:solidFill>
                <a:latin typeface="Nunito"/>
              </a:rPr>
              <a:t>Suivre la mise en œuvre des actions</a:t>
            </a:r>
          </a:p>
          <a:p>
            <a:pPr lvl="1"/>
            <a:r>
              <a:rPr lang="fr-BE" sz="1600" dirty="0">
                <a:solidFill>
                  <a:srgbClr val="31869B"/>
                </a:solidFill>
                <a:latin typeface="Nunito"/>
              </a:rPr>
              <a:t>Suivre l’atteinte des objectifs d’atténuation à travers les données de bilan fournies par la Région</a:t>
            </a:r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85543F15-7844-2938-76CE-D82360B758A4}"/>
              </a:ext>
            </a:extLst>
          </p:cNvPr>
          <p:cNvSpPr txBox="1">
            <a:spLocks/>
          </p:cNvSpPr>
          <p:nvPr/>
        </p:nvSpPr>
        <p:spPr>
          <a:xfrm>
            <a:off x="6265425" y="1755302"/>
            <a:ext cx="4220782" cy="888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Nunito SemiBold" pitchFamily="2" charset="0"/>
              <a:buChar char="›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Nunito" pitchFamily="2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BE" sz="1600" dirty="0">
                <a:solidFill>
                  <a:srgbClr val="215967"/>
                </a:solidFill>
                <a:latin typeface="Nunito"/>
              </a:rPr>
              <a:t>Evaluer les effets du CC et identifier les principales vulnérabilités du territoire communal</a:t>
            </a:r>
          </a:p>
        </p:txBody>
      </p: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F709CE34-A4F9-4A20-3997-A8CF2FA6F442}"/>
              </a:ext>
            </a:extLst>
          </p:cNvPr>
          <p:cNvSpPr txBox="1">
            <a:spLocks/>
          </p:cNvSpPr>
          <p:nvPr/>
        </p:nvSpPr>
        <p:spPr>
          <a:xfrm>
            <a:off x="6265425" y="2919968"/>
            <a:ext cx="3895612" cy="6945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Nunito SemiBold" pitchFamily="2" charset="0"/>
              <a:buChar char="›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Nunito" pitchFamily="2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BE" sz="1600" dirty="0">
                <a:solidFill>
                  <a:srgbClr val="31869B"/>
                </a:solidFill>
                <a:latin typeface="Nunito"/>
              </a:rPr>
              <a:t>Identifier des mesures d’adaptation qui pourront être traduites en actions dans l’outil POLLEC</a:t>
            </a:r>
          </a:p>
        </p:txBody>
      </p:sp>
      <p:sp>
        <p:nvSpPr>
          <p:cNvPr id="37" name="Espace réservé du contenu 2">
            <a:extLst>
              <a:ext uri="{FF2B5EF4-FFF2-40B4-BE49-F238E27FC236}">
                <a16:creationId xmlns:a16="http://schemas.microsoft.com/office/drawing/2014/main" id="{0157E0C4-B450-C094-4A59-AF25F9C0547E}"/>
              </a:ext>
            </a:extLst>
          </p:cNvPr>
          <p:cNvSpPr txBox="1">
            <a:spLocks/>
          </p:cNvSpPr>
          <p:nvPr/>
        </p:nvSpPr>
        <p:spPr>
          <a:xfrm>
            <a:off x="6265425" y="5445950"/>
            <a:ext cx="4220782" cy="6401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Nunito SemiBold" pitchFamily="2" charset="0"/>
              <a:buChar char="›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Nunito" pitchFamily="2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BE" sz="1600" dirty="0">
                <a:solidFill>
                  <a:srgbClr val="215967"/>
                </a:solidFill>
                <a:latin typeface="Nunito"/>
              </a:rPr>
              <a:t>Effectuer le rapportage à la </a:t>
            </a:r>
            <a:r>
              <a:rPr lang="fr-BE" sz="1600" dirty="0" err="1">
                <a:solidFill>
                  <a:srgbClr val="215967"/>
                </a:solidFill>
                <a:latin typeface="Nunito"/>
              </a:rPr>
              <a:t>CdM</a:t>
            </a:r>
            <a:r>
              <a:rPr lang="fr-BE" sz="1600" dirty="0">
                <a:solidFill>
                  <a:srgbClr val="215967"/>
                </a:solidFill>
                <a:latin typeface="Nunito"/>
              </a:rPr>
              <a:t> – Volet « Mes inventaires  - Risques et vulnérabilités</a:t>
            </a:r>
          </a:p>
          <a:p>
            <a:pPr marL="457200" lvl="1" indent="0">
              <a:buNone/>
            </a:pPr>
            <a:endParaRPr lang="fr-BE" sz="1600" dirty="0">
              <a:solidFill>
                <a:srgbClr val="4A4A4A"/>
              </a:solidFill>
            </a:endParaRPr>
          </a:p>
        </p:txBody>
      </p:sp>
      <p:pic>
        <p:nvPicPr>
          <p:cNvPr id="38" name="Picture 2" descr="D:\Frederic\Documents\Logos\POLLEC.jpg">
            <a:extLst>
              <a:ext uri="{FF2B5EF4-FFF2-40B4-BE49-F238E27FC236}">
                <a16:creationId xmlns:a16="http://schemas.microsoft.com/office/drawing/2014/main" id="{83695FE1-76FA-D77A-876C-09F248D5E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546" y="70145"/>
            <a:ext cx="1786723" cy="15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46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 animBg="1"/>
      <p:bldP spid="25" grpId="0" animBg="1"/>
      <p:bldP spid="26" grpId="0" animBg="1"/>
      <p:bldP spid="31" grpId="0"/>
      <p:bldP spid="32" grpId="0"/>
      <p:bldP spid="33" grpId="0"/>
      <p:bldP spid="34" grpId="0"/>
      <p:bldP spid="35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887" y="251017"/>
            <a:ext cx="9518848" cy="706437"/>
          </a:xfrm>
        </p:spPr>
        <p:txBody>
          <a:bodyPr>
            <a:normAutofit/>
          </a:bodyPr>
          <a:lstStyle/>
          <a:p>
            <a:r>
              <a:rPr lang="fr-BE" sz="4267" dirty="0"/>
              <a:t>La démarche ‘Adapte ta commune’</a:t>
            </a:r>
          </a:p>
        </p:txBody>
      </p:sp>
      <p:pic>
        <p:nvPicPr>
          <p:cNvPr id="5" name="Picture 13" descr="http://www.awac.be/media/k2/items/cache/deb45d333d0414ba3de42155789fdb4a_XL.jpg"/>
          <p:cNvPicPr>
            <a:picLocks noChangeAspect="1" noChangeArrowheads="1"/>
          </p:cNvPicPr>
          <p:nvPr/>
        </p:nvPicPr>
        <p:blipFill>
          <a:blip r:embed="rId2" cstate="print"/>
          <a:srcRect t="17244" b="18955"/>
          <a:stretch>
            <a:fillRect/>
          </a:stretch>
        </p:blipFill>
        <p:spPr bwMode="auto">
          <a:xfrm>
            <a:off x="527381" y="2038405"/>
            <a:ext cx="1392064" cy="1232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155462" y="3268589"/>
            <a:ext cx="219612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133">
                <a:solidFill>
                  <a:schemeClr val="tx2"/>
                </a:solidFill>
              </a:rPr>
              <a:t>Outil Diagnostic</a:t>
            </a:r>
          </a:p>
        </p:txBody>
      </p:sp>
      <p:sp>
        <p:nvSpPr>
          <p:cNvPr id="7" name="Flèche droite 6"/>
          <p:cNvSpPr/>
          <p:nvPr/>
        </p:nvSpPr>
        <p:spPr>
          <a:xfrm rot="331514">
            <a:off x="2427160" y="2589271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sp>
        <p:nvSpPr>
          <p:cNvPr id="8" name="ZoneTexte 7"/>
          <p:cNvSpPr txBox="1"/>
          <p:nvPr/>
        </p:nvSpPr>
        <p:spPr>
          <a:xfrm>
            <a:off x="3503712" y="2169247"/>
            <a:ext cx="460851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133">
                <a:solidFill>
                  <a:schemeClr val="tx2"/>
                </a:solidFill>
              </a:rPr>
              <a:t>Appropriation des effets à travers des indicateurs &amp; des cartes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5787" y="3124573"/>
            <a:ext cx="1632181" cy="884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3979" y="2980556"/>
            <a:ext cx="1495280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lèche droite 10"/>
          <p:cNvSpPr/>
          <p:nvPr/>
        </p:nvSpPr>
        <p:spPr>
          <a:xfrm rot="748418">
            <a:off x="7775704" y="2975652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sp>
        <p:nvSpPr>
          <p:cNvPr id="12" name="ZoneTexte 11"/>
          <p:cNvSpPr txBox="1"/>
          <p:nvPr/>
        </p:nvSpPr>
        <p:spPr>
          <a:xfrm>
            <a:off x="8976320" y="2332484"/>
            <a:ext cx="3072341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133">
                <a:solidFill>
                  <a:schemeClr val="tx2"/>
                </a:solidFill>
              </a:rPr>
              <a:t>Sélection d’actions via une interface web (avec exemples &amp; localisations de cas)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/>
          <a:srcRect l="6832" t="10625" r="7386" b="11610"/>
          <a:stretch/>
        </p:blipFill>
        <p:spPr>
          <a:xfrm>
            <a:off x="8926891" y="3916660"/>
            <a:ext cx="2929751" cy="159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Flèche droite 13"/>
          <p:cNvSpPr/>
          <p:nvPr/>
        </p:nvSpPr>
        <p:spPr>
          <a:xfrm rot="10499643">
            <a:off x="7548651" y="4588551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sp>
        <p:nvSpPr>
          <p:cNvPr id="15" name="ZoneTexte 14"/>
          <p:cNvSpPr txBox="1"/>
          <p:nvPr/>
        </p:nvSpPr>
        <p:spPr>
          <a:xfrm>
            <a:off x="4656862" y="4671377"/>
            <a:ext cx="288032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133" dirty="0">
                <a:solidFill>
                  <a:schemeClr val="tx2"/>
                </a:solidFill>
              </a:rPr>
              <a:t>Rapportage</a:t>
            </a:r>
          </a:p>
        </p:txBody>
      </p:sp>
      <p:pic>
        <p:nvPicPr>
          <p:cNvPr id="20484" name="Picture 4" descr="Covenant of Mayors webinar:  European Technical Assistance facilities: what do they offer to public authorities?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9882" y="5278230"/>
            <a:ext cx="960107" cy="952500"/>
          </a:xfrm>
          <a:prstGeom prst="rect">
            <a:avLst/>
          </a:prstGeom>
          <a:noFill/>
        </p:spPr>
      </p:pic>
      <p:pic>
        <p:nvPicPr>
          <p:cNvPr id="21" name="Picture 6" descr="Résultat de recherche d'images pour &quot;pollec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1312" y="5226366"/>
            <a:ext cx="1056117" cy="915531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1103445" y="1604798"/>
            <a:ext cx="480000" cy="5063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519989" y="1645557"/>
            <a:ext cx="480000" cy="5063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0320523" y="1837578"/>
            <a:ext cx="480000" cy="5063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1" grpId="0" animBg="1"/>
      <p:bldP spid="12" grpId="0"/>
      <p:bldP spid="14" grpId="0" animBg="1"/>
      <p:bldP spid="15" grpId="0"/>
      <p:bldP spid="22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43725" y="490601"/>
            <a:ext cx="94234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fr-BE" altLang="fr-FR" sz="3733"/>
              <a:t>La démarche « Adapte Ta Commune »</a:t>
            </a:r>
            <a:endParaRPr lang="fr-FR" altLang="fr-FR" sz="3733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3671ED6-B31C-4963-AEE5-F1B62772E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478" y="1508787"/>
            <a:ext cx="9778076" cy="439056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29086D4-EEBA-4E7A-98D9-3446622EB986}"/>
              </a:ext>
            </a:extLst>
          </p:cNvPr>
          <p:cNvSpPr txBox="1"/>
          <p:nvPr/>
        </p:nvSpPr>
        <p:spPr>
          <a:xfrm>
            <a:off x="8282410" y="27330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u="sng">
                <a:solidFill>
                  <a:srgbClr val="0033CC"/>
                </a:solidFill>
                <a:latin typeface="+mn-lt"/>
              </a:rPr>
              <a:t>leswallonssadaptent.be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5290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3431" y="306044"/>
            <a:ext cx="94234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fr-BE" altLang="fr-FR" sz="3733" dirty="0"/>
              <a:t>Etape 1 – Remplir le questionnaire</a:t>
            </a:r>
            <a:endParaRPr lang="fr-FR" altLang="fr-FR" sz="3733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BE119BA-787A-3F9F-F607-A176DF18F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73" y="1068772"/>
            <a:ext cx="10517851" cy="565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58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3431" y="306044"/>
            <a:ext cx="94234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fr-BE" altLang="fr-FR" sz="3733" dirty="0"/>
              <a:t>Etape 2 – Evaluer les effets du CC</a:t>
            </a:r>
            <a:endParaRPr lang="fr-FR" altLang="fr-FR" sz="3733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1538455-D1E1-9AA1-41BF-FFE086D73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30" y="1063120"/>
            <a:ext cx="9717248" cy="544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04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3431" y="306044"/>
            <a:ext cx="94234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fr-BE" altLang="fr-FR" sz="3733" dirty="0"/>
              <a:t>Etape 2 – Evaluer les effets du CC</a:t>
            </a:r>
            <a:endParaRPr lang="fr-FR" altLang="fr-FR" sz="3733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CE561DE-B72A-C22E-B2FB-AEFC23A53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51" y="1017719"/>
            <a:ext cx="10089366" cy="569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07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3431" y="306044"/>
            <a:ext cx="94234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fr-BE" altLang="fr-FR" sz="3733" dirty="0"/>
              <a:t>Etape 3 – Approfondir les effets les plus </a:t>
            </a:r>
            <a:r>
              <a:rPr lang="fr-BE" altLang="fr-FR" sz="3733" dirty="0" err="1"/>
              <a:t>impactants</a:t>
            </a:r>
            <a:endParaRPr lang="fr-FR" altLang="fr-FR" sz="3733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96D4685-D5E2-C1BD-E028-C71841DE8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40" y="1384183"/>
            <a:ext cx="9595139" cy="535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94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3431" y="306044"/>
            <a:ext cx="94234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fr-BE" altLang="fr-FR" sz="3733" dirty="0"/>
              <a:t>Etape 3 – Approfondir les effets les plus </a:t>
            </a:r>
            <a:r>
              <a:rPr lang="fr-BE" altLang="fr-FR" sz="3733" dirty="0" err="1"/>
              <a:t>impactants</a:t>
            </a:r>
            <a:endParaRPr lang="fr-FR" altLang="fr-FR" sz="3733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56C1880-9230-80AD-7063-E77CC6CC5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50" y="1443749"/>
            <a:ext cx="5389308" cy="2536532"/>
          </a:xfrm>
          <a:prstGeom prst="rect">
            <a:avLst/>
          </a:prstGeom>
          <a:noFill/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CA7D39F-1BC9-C9ED-8C3B-382C0A008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424" y="1499740"/>
            <a:ext cx="5274399" cy="258906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B40383E-2BC0-AE5B-50F6-2B2C98B8A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9374" y="3109404"/>
            <a:ext cx="3664396" cy="110256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E11FC6F-D752-55A1-427A-ECBF4F4C6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550" y="4357804"/>
            <a:ext cx="3664396" cy="254252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08800E9-2233-2C92-EAB4-7231990CEA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550" y="6115009"/>
            <a:ext cx="2286324" cy="77993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E1F88F0-4994-2C92-C780-2DD02BB436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5874" y="5490782"/>
            <a:ext cx="2875348" cy="139815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A77E2B0-2570-D585-C83A-4D8ED9456C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3941" y="4457663"/>
            <a:ext cx="7228365" cy="18948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82FCEBE-EE12-0227-BE04-53F43867D8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3941" y="4697698"/>
            <a:ext cx="6267636" cy="22459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79B4325-7804-F3A8-D595-D6F5332F19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5792" y="4156918"/>
            <a:ext cx="8444527" cy="18948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FB77BA03-F242-DE70-564E-F8122C323C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93941" y="5006514"/>
            <a:ext cx="6108555" cy="21349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5697001B-CACC-FE0D-50FD-5F3313F42D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93941" y="5272556"/>
            <a:ext cx="6558952" cy="189481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69DD5D99-AB66-E234-3267-F8F35065E865}"/>
              </a:ext>
            </a:extLst>
          </p:cNvPr>
          <p:cNvSpPr txBox="1"/>
          <p:nvPr/>
        </p:nvSpPr>
        <p:spPr>
          <a:xfrm>
            <a:off x="6740270" y="590278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>
                <a:hlinkClick r:id="rId14"/>
              </a:rPr>
              <a:t>https://portail-awac-frontend.vercel.app/</a:t>
            </a:r>
            <a:r>
              <a:rPr lang="fr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485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B9419759-EA00-4A16-80BB-2469EBF8A0E6}"/>
              </a:ext>
            </a:extLst>
          </p:cNvPr>
          <p:cNvSpPr txBox="1">
            <a:spLocks/>
          </p:cNvSpPr>
          <p:nvPr/>
        </p:nvSpPr>
        <p:spPr>
          <a:xfrm>
            <a:off x="1260628" y="365126"/>
            <a:ext cx="10093171" cy="7459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Nunito Semi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fr-FR" sz="4400" dirty="0"/>
              <a:t>Les outils</a:t>
            </a:r>
            <a:endParaRPr lang="fr-BE" sz="4400" dirty="0"/>
          </a:p>
        </p:txBody>
      </p:sp>
      <p:sp>
        <p:nvSpPr>
          <p:cNvPr id="10" name="Espace réservé de la date 21">
            <a:extLst>
              <a:ext uri="{FF2B5EF4-FFF2-40B4-BE49-F238E27FC236}">
                <a16:creationId xmlns:a16="http://schemas.microsoft.com/office/drawing/2014/main" id="{FA420B71-9C48-4944-B3BD-A3EFEAFFEB1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>
                <a:solidFill>
                  <a:schemeClr val="accent2"/>
                </a:solidFill>
                <a:latin typeface="Nunito" pitchFamily="2" charset="0"/>
              </a:rPr>
              <a:t>www.energiecommune.be</a:t>
            </a:r>
            <a:endParaRPr lang="fr-BE" sz="1000">
              <a:solidFill>
                <a:schemeClr val="accent2"/>
              </a:solidFill>
              <a:latin typeface="Nunito" pitchFamily="2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F340073-1DDE-40F1-751C-7F75121C4FB5}"/>
              </a:ext>
            </a:extLst>
          </p:cNvPr>
          <p:cNvSpPr txBox="1">
            <a:spLocks/>
          </p:cNvSpPr>
          <p:nvPr/>
        </p:nvSpPr>
        <p:spPr>
          <a:xfrm>
            <a:off x="1705793" y="1781475"/>
            <a:ext cx="3039755" cy="888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Nunito SemiBold" pitchFamily="2" charset="0"/>
              <a:buChar char="›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Nunito" pitchFamily="2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BE" sz="1600" dirty="0">
                <a:solidFill>
                  <a:srgbClr val="215967"/>
                </a:solidFill>
                <a:latin typeface="Nunito"/>
              </a:rPr>
              <a:t>Interpréter les données de bilan énergétique local fournies par la Région</a:t>
            </a:r>
          </a:p>
        </p:txBody>
      </p:sp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00000000-0008-0000-0100-00002D000000}"/>
              </a:ext>
            </a:extLst>
          </p:cNvPr>
          <p:cNvSpPr/>
          <p:nvPr/>
        </p:nvSpPr>
        <p:spPr>
          <a:xfrm rot="5400000">
            <a:off x="4893429" y="4924936"/>
            <a:ext cx="1425828" cy="1682220"/>
          </a:xfrm>
          <a:prstGeom prst="homePlate">
            <a:avLst>
              <a:gd name="adj" fmla="val 23626"/>
            </a:avLst>
          </a:prstGeom>
          <a:solidFill>
            <a:srgbClr val="DAE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sz="800" b="1">
              <a:solidFill>
                <a:srgbClr val="31869B"/>
              </a:solidFill>
            </a:endParaRPr>
          </a:p>
          <a:p>
            <a:pPr algn="ctr"/>
            <a:r>
              <a:rPr lang="fr-BE" sz="1400" b="1">
                <a:solidFill>
                  <a:srgbClr val="31869B"/>
                </a:solidFill>
              </a:rPr>
              <a:t>Rapportage</a:t>
            </a:r>
          </a:p>
        </p:txBody>
      </p:sp>
      <p:sp>
        <p:nvSpPr>
          <p:cNvPr id="9" name="Flèche : pentagone 8">
            <a:extLst>
              <a:ext uri="{FF2B5EF4-FFF2-40B4-BE49-F238E27FC236}">
                <a16:creationId xmlns:a16="http://schemas.microsoft.com/office/drawing/2014/main" id="{00000000-0008-0000-0100-00002C000000}"/>
              </a:ext>
            </a:extLst>
          </p:cNvPr>
          <p:cNvSpPr/>
          <p:nvPr/>
        </p:nvSpPr>
        <p:spPr>
          <a:xfrm rot="5400000">
            <a:off x="4686881" y="3753820"/>
            <a:ext cx="1838924" cy="1682220"/>
          </a:xfrm>
          <a:prstGeom prst="homePlate">
            <a:avLst>
              <a:gd name="adj" fmla="val 23626"/>
            </a:avLst>
          </a:prstGeom>
          <a:solidFill>
            <a:srgbClr val="92C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400" b="1" dirty="0"/>
              <a:t>Suivi</a:t>
            </a: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00000000-0008-0000-0100-00002B000000}"/>
              </a:ext>
            </a:extLst>
          </p:cNvPr>
          <p:cNvSpPr/>
          <p:nvPr/>
        </p:nvSpPr>
        <p:spPr>
          <a:xfrm rot="5400000">
            <a:off x="4929288" y="2518466"/>
            <a:ext cx="1354947" cy="1678833"/>
          </a:xfrm>
          <a:prstGeom prst="homePlate">
            <a:avLst>
              <a:gd name="adj" fmla="val 23626"/>
            </a:avLst>
          </a:prstGeom>
          <a:solidFill>
            <a:srgbClr val="31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sz="1400" b="1" dirty="0"/>
          </a:p>
          <a:p>
            <a:pPr algn="ctr"/>
            <a:r>
              <a:rPr lang="fr-BE" sz="1400" b="1" dirty="0"/>
              <a:t>Planification</a:t>
            </a:r>
          </a:p>
        </p:txBody>
      </p:sp>
      <p:sp>
        <p:nvSpPr>
          <p:cNvPr id="12" name="ZoneTexte 21">
            <a:extLst>
              <a:ext uri="{FF2B5EF4-FFF2-40B4-BE49-F238E27FC236}">
                <a16:creationId xmlns:a16="http://schemas.microsoft.com/office/drawing/2014/main" id="{00000000-0008-0000-0100-000016000000}"/>
              </a:ext>
            </a:extLst>
          </p:cNvPr>
          <p:cNvSpPr txBox="1"/>
          <p:nvPr/>
        </p:nvSpPr>
        <p:spPr>
          <a:xfrm>
            <a:off x="2323317" y="1252401"/>
            <a:ext cx="2188960" cy="34840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000" b="1" u="sng" dirty="0">
                <a:solidFill>
                  <a:srgbClr val="215967"/>
                </a:solidFill>
                <a:latin typeface="Nunito" pitchFamily="2" charset="0"/>
              </a:rPr>
              <a:t>Outil POLLEC</a:t>
            </a:r>
          </a:p>
          <a:p>
            <a:endParaRPr lang="fr-BE" sz="2000" b="1" u="sng" dirty="0">
              <a:solidFill>
                <a:srgbClr val="215967"/>
              </a:solidFill>
              <a:latin typeface="Nunito" pitchFamily="2" charset="0"/>
            </a:endParaRPr>
          </a:p>
        </p:txBody>
      </p:sp>
      <p:sp>
        <p:nvSpPr>
          <p:cNvPr id="25" name="ZoneTexte 35">
            <a:hlinkClick r:id="rId2"/>
            <a:extLst>
              <a:ext uri="{FF2B5EF4-FFF2-40B4-BE49-F238E27FC236}">
                <a16:creationId xmlns:a16="http://schemas.microsoft.com/office/drawing/2014/main" id="{00000000-0008-0000-0100-000024000000}"/>
              </a:ext>
            </a:extLst>
          </p:cNvPr>
          <p:cNvSpPr txBox="1"/>
          <p:nvPr/>
        </p:nvSpPr>
        <p:spPr>
          <a:xfrm>
            <a:off x="4745548" y="1596997"/>
            <a:ext cx="1576236" cy="750141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200" b="1">
                <a:solidFill>
                  <a:srgbClr val="00709E"/>
                </a:solidFill>
              </a:rPr>
              <a:t>&gt; </a:t>
            </a:r>
            <a:r>
              <a:rPr lang="fr-BE" sz="1200" b="1" u="sng">
                <a:solidFill>
                  <a:srgbClr val="00709E"/>
                </a:solidFill>
              </a:rPr>
              <a:t>Diagnostic</a:t>
            </a:r>
          </a:p>
          <a:p>
            <a:endParaRPr lang="fr-BE" sz="1100" b="1">
              <a:solidFill>
                <a:srgbClr val="00709E"/>
              </a:solidFill>
            </a:endParaRPr>
          </a:p>
        </p:txBody>
      </p:sp>
      <p:sp>
        <p:nvSpPr>
          <p:cNvPr id="26" name="Flèche : pentagone 2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SpPr/>
          <p:nvPr/>
        </p:nvSpPr>
        <p:spPr>
          <a:xfrm rot="5400000">
            <a:off x="4929290" y="1487569"/>
            <a:ext cx="1354947" cy="1678833"/>
          </a:xfrm>
          <a:prstGeom prst="homePlate">
            <a:avLst>
              <a:gd name="adj" fmla="val 23626"/>
            </a:avLst>
          </a:prstGeom>
          <a:solidFill>
            <a:srgbClr val="215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400" b="1" dirty="0"/>
              <a:t>Diagnostic</a:t>
            </a:r>
          </a:p>
        </p:txBody>
      </p:sp>
      <p:sp>
        <p:nvSpPr>
          <p:cNvPr id="30" name="ZoneTexte 21">
            <a:extLst>
              <a:ext uri="{FF2B5EF4-FFF2-40B4-BE49-F238E27FC236}">
                <a16:creationId xmlns:a16="http://schemas.microsoft.com/office/drawing/2014/main" id="{7102B850-9E15-DB12-D466-D60184159081}"/>
              </a:ext>
            </a:extLst>
          </p:cNvPr>
          <p:cNvSpPr txBox="1"/>
          <p:nvPr/>
        </p:nvSpPr>
        <p:spPr>
          <a:xfrm>
            <a:off x="6898433" y="1252401"/>
            <a:ext cx="4242318" cy="34840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000" b="1" u="sng" dirty="0">
                <a:solidFill>
                  <a:srgbClr val="215967"/>
                </a:solidFill>
                <a:latin typeface="Nunito" pitchFamily="2" charset="0"/>
              </a:rPr>
              <a:t>Démarche « Adapte ta commune »</a:t>
            </a:r>
          </a:p>
          <a:p>
            <a:endParaRPr lang="fr-BE" sz="2000" b="1" u="sng" dirty="0">
              <a:solidFill>
                <a:srgbClr val="215967"/>
              </a:solidFill>
              <a:latin typeface="Nunito" pitchFamily="2" charset="0"/>
            </a:endParaRPr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EBCD7A12-F9D1-37A4-7EC1-38EAF6BE93FF}"/>
              </a:ext>
            </a:extLst>
          </p:cNvPr>
          <p:cNvSpPr txBox="1">
            <a:spLocks/>
          </p:cNvSpPr>
          <p:nvPr/>
        </p:nvSpPr>
        <p:spPr>
          <a:xfrm>
            <a:off x="1726534" y="2873040"/>
            <a:ext cx="3039755" cy="694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Nunito SemiBold" pitchFamily="2" charset="0"/>
              <a:buChar char="›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Nunito" pitchFamily="2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BE" sz="1600" dirty="0">
                <a:solidFill>
                  <a:srgbClr val="31869B"/>
                </a:solidFill>
                <a:latin typeface="Nunito"/>
              </a:rPr>
              <a:t>Fixer les objectifs </a:t>
            </a:r>
          </a:p>
          <a:p>
            <a:pPr marL="457200" lvl="1" indent="0">
              <a:buNone/>
            </a:pPr>
            <a:r>
              <a:rPr lang="fr-BE" sz="1600" dirty="0">
                <a:solidFill>
                  <a:srgbClr val="31869B"/>
                </a:solidFill>
                <a:latin typeface="Nunito"/>
              </a:rPr>
              <a:t>Définir les actions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B16DC581-1E95-38DD-F03F-999B708F3BF0}"/>
              </a:ext>
            </a:extLst>
          </p:cNvPr>
          <p:cNvSpPr txBox="1">
            <a:spLocks/>
          </p:cNvSpPr>
          <p:nvPr/>
        </p:nvSpPr>
        <p:spPr>
          <a:xfrm>
            <a:off x="1705791" y="5445951"/>
            <a:ext cx="3039755" cy="640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Nunito SemiBold" pitchFamily="2" charset="0"/>
              <a:buChar char="›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Nunito" pitchFamily="2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BE" sz="1600" dirty="0">
                <a:solidFill>
                  <a:srgbClr val="215967"/>
                </a:solidFill>
                <a:latin typeface="Nunito"/>
              </a:rPr>
              <a:t>Effectuer le rapportage POLLEC et </a:t>
            </a:r>
            <a:r>
              <a:rPr lang="fr-BE" sz="1600" dirty="0" err="1">
                <a:solidFill>
                  <a:srgbClr val="215967"/>
                </a:solidFill>
                <a:latin typeface="Nunito"/>
              </a:rPr>
              <a:t>CdM</a:t>
            </a:r>
            <a:endParaRPr lang="fr-BE" sz="1600" dirty="0">
              <a:solidFill>
                <a:srgbClr val="215967"/>
              </a:solidFill>
              <a:latin typeface="Nunito"/>
            </a:endParaRPr>
          </a:p>
          <a:p>
            <a:pPr marL="457200" lvl="1" indent="0">
              <a:buNone/>
            </a:pPr>
            <a:endParaRPr lang="fr-BE" sz="1600" dirty="0">
              <a:solidFill>
                <a:srgbClr val="4A4A4A"/>
              </a:solidFill>
            </a:endParaRPr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2613A1CC-6FFD-FA20-9F27-9DD563C0AC2E}"/>
              </a:ext>
            </a:extLst>
          </p:cNvPr>
          <p:cNvSpPr txBox="1">
            <a:spLocks/>
          </p:cNvSpPr>
          <p:nvPr/>
        </p:nvSpPr>
        <p:spPr>
          <a:xfrm>
            <a:off x="1446756" y="3907718"/>
            <a:ext cx="3308633" cy="11630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Nunito SemiBold" pitchFamily="2" charset="0"/>
              <a:buChar char="›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Nunito" pitchFamily="2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BE" sz="1600" dirty="0">
                <a:solidFill>
                  <a:srgbClr val="31869B"/>
                </a:solidFill>
                <a:latin typeface="Nunito"/>
              </a:rPr>
              <a:t>Suivre la mise en œuvre des actions</a:t>
            </a:r>
          </a:p>
          <a:p>
            <a:pPr lvl="1"/>
            <a:r>
              <a:rPr lang="fr-BE" sz="1600" dirty="0">
                <a:solidFill>
                  <a:srgbClr val="31869B"/>
                </a:solidFill>
                <a:latin typeface="Nunito"/>
              </a:rPr>
              <a:t>Suivre l’atteinte des objectifs d’atténuation à travers les données de bilan fournies par la Région</a:t>
            </a:r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85543F15-7844-2938-76CE-D82360B758A4}"/>
              </a:ext>
            </a:extLst>
          </p:cNvPr>
          <p:cNvSpPr txBox="1">
            <a:spLocks/>
          </p:cNvSpPr>
          <p:nvPr/>
        </p:nvSpPr>
        <p:spPr>
          <a:xfrm>
            <a:off x="6265425" y="1755302"/>
            <a:ext cx="4220782" cy="888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Nunito SemiBold" pitchFamily="2" charset="0"/>
              <a:buChar char="›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Nunito" pitchFamily="2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BE" sz="1600" dirty="0">
                <a:solidFill>
                  <a:srgbClr val="215967"/>
                </a:solidFill>
                <a:latin typeface="Nunito"/>
              </a:rPr>
              <a:t>Evaluer les effets du CC et identifier les principales vulnérabilités du territoire communal</a:t>
            </a:r>
          </a:p>
        </p:txBody>
      </p: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F709CE34-A4F9-4A20-3997-A8CF2FA6F442}"/>
              </a:ext>
            </a:extLst>
          </p:cNvPr>
          <p:cNvSpPr txBox="1">
            <a:spLocks/>
          </p:cNvSpPr>
          <p:nvPr/>
        </p:nvSpPr>
        <p:spPr>
          <a:xfrm>
            <a:off x="6265425" y="2919968"/>
            <a:ext cx="3895612" cy="6945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Nunito SemiBold" pitchFamily="2" charset="0"/>
              <a:buChar char="›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Nunito" pitchFamily="2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BE" sz="1600" dirty="0">
                <a:solidFill>
                  <a:srgbClr val="31869B"/>
                </a:solidFill>
                <a:latin typeface="Nunito"/>
              </a:rPr>
              <a:t>Identifier des mesures d’adaptation qui pourront être traduites en actions dans l’outil POLLEC</a:t>
            </a:r>
          </a:p>
        </p:txBody>
      </p:sp>
      <p:sp>
        <p:nvSpPr>
          <p:cNvPr id="37" name="Espace réservé du contenu 2">
            <a:extLst>
              <a:ext uri="{FF2B5EF4-FFF2-40B4-BE49-F238E27FC236}">
                <a16:creationId xmlns:a16="http://schemas.microsoft.com/office/drawing/2014/main" id="{0157E0C4-B450-C094-4A59-AF25F9C0547E}"/>
              </a:ext>
            </a:extLst>
          </p:cNvPr>
          <p:cNvSpPr txBox="1">
            <a:spLocks/>
          </p:cNvSpPr>
          <p:nvPr/>
        </p:nvSpPr>
        <p:spPr>
          <a:xfrm>
            <a:off x="6265425" y="5445950"/>
            <a:ext cx="4220782" cy="6401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Nunito SemiBold" pitchFamily="2" charset="0"/>
              <a:buChar char="›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Nunito" pitchFamily="2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BE" sz="1600" dirty="0">
                <a:solidFill>
                  <a:srgbClr val="215967"/>
                </a:solidFill>
                <a:latin typeface="Nunito"/>
              </a:rPr>
              <a:t>Effectuer le rapportage à la </a:t>
            </a:r>
            <a:r>
              <a:rPr lang="fr-BE" sz="1600" dirty="0" err="1">
                <a:solidFill>
                  <a:srgbClr val="215967"/>
                </a:solidFill>
                <a:latin typeface="Nunito"/>
              </a:rPr>
              <a:t>CdM</a:t>
            </a:r>
            <a:r>
              <a:rPr lang="fr-BE" sz="1600" dirty="0">
                <a:solidFill>
                  <a:srgbClr val="215967"/>
                </a:solidFill>
                <a:latin typeface="Nunito"/>
              </a:rPr>
              <a:t> – Volet « Mes inventaires  - Risques et vulnérabilités</a:t>
            </a:r>
          </a:p>
          <a:p>
            <a:pPr marL="457200" lvl="1" indent="0">
              <a:buNone/>
            </a:pPr>
            <a:endParaRPr lang="fr-BE" sz="1600" dirty="0">
              <a:solidFill>
                <a:srgbClr val="4A4A4A"/>
              </a:solidFill>
            </a:endParaRPr>
          </a:p>
        </p:txBody>
      </p:sp>
      <p:pic>
        <p:nvPicPr>
          <p:cNvPr id="38" name="Picture 2" descr="D:\Frederic\Documents\Logos\POLLEC.jpg">
            <a:extLst>
              <a:ext uri="{FF2B5EF4-FFF2-40B4-BE49-F238E27FC236}">
                <a16:creationId xmlns:a16="http://schemas.microsoft.com/office/drawing/2014/main" id="{83695FE1-76FA-D77A-876C-09F248D5E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546" y="70145"/>
            <a:ext cx="1786723" cy="15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52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 animBg="1"/>
      <p:bldP spid="25" grpId="0" animBg="1"/>
      <p:bldP spid="26" grpId="0" animBg="1"/>
      <p:bldP spid="31" grpId="0"/>
      <p:bldP spid="32" grpId="0"/>
      <p:bldP spid="33" grpId="0"/>
      <p:bldP spid="34" grpId="0"/>
      <p:bldP spid="35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3431" y="306044"/>
            <a:ext cx="94234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fr-BE" altLang="fr-FR" sz="3733" dirty="0"/>
              <a:t>Etape 4 – Exploration des actions</a:t>
            </a:r>
            <a:endParaRPr lang="fr-FR" altLang="fr-FR" sz="3733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C77127B-509B-0584-E06F-E8A8B53A6102}"/>
              </a:ext>
            </a:extLst>
          </p:cNvPr>
          <p:cNvSpPr txBox="1"/>
          <p:nvPr/>
        </p:nvSpPr>
        <p:spPr>
          <a:xfrm>
            <a:off x="570391" y="105748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/>
              <a:t>http://leswallonssadaptent.be/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DF68076-1836-B955-D6D0-A31CDFF83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283" y="1463331"/>
            <a:ext cx="9963705" cy="508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59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33"/>
          <p:cNvSpPr txBox="1">
            <a:spLocks noChangeArrowheads="1"/>
          </p:cNvSpPr>
          <p:nvPr/>
        </p:nvSpPr>
        <p:spPr bwMode="auto">
          <a:xfrm>
            <a:off x="622302" y="2819400"/>
            <a:ext cx="2696633" cy="69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5" rIns="121893" bIns="60945">
            <a:spAutoFit/>
          </a:bodyPr>
          <a:lstStyle/>
          <a:p>
            <a:pPr algn="r"/>
            <a:r>
              <a:rPr lang="de-DE" altLang="de-DE" sz="1867">
                <a:solidFill>
                  <a:schemeClr val="bg1"/>
                </a:solidFill>
              </a:rPr>
              <a:t>Qualitätsmanagement,</a:t>
            </a:r>
          </a:p>
          <a:p>
            <a:pPr algn="r"/>
            <a:r>
              <a:rPr lang="de-DE" altLang="de-DE" sz="1867">
                <a:solidFill>
                  <a:schemeClr val="bg1"/>
                </a:solidFill>
              </a:rPr>
              <a:t>Verwaltungseffizienz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6B9A1813-C477-48AB-96F2-9F73E0F2C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67" y="1700809"/>
            <a:ext cx="6314771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algn="ctr" defTabSz="1450574">
              <a:defRPr/>
            </a:pPr>
            <a:r>
              <a:rPr lang="en-CA" sz="5400" b="1" spc="-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Mes</a:t>
            </a:r>
            <a:r>
              <a:rPr lang="en-CA" sz="5400" b="1" spc="-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CA" sz="5400" b="1" spc="-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inventaires</a:t>
            </a:r>
            <a:endParaRPr lang="en-CA" sz="5400" b="1" spc="-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algn="ctr" defTabSz="1450574">
              <a:defRPr/>
            </a:pPr>
            <a:r>
              <a:rPr lang="en-CA" sz="5400" b="1" spc="-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Risques</a:t>
            </a:r>
            <a:r>
              <a:rPr lang="en-CA" sz="5400" b="1" spc="-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et </a:t>
            </a:r>
            <a:r>
              <a:rPr lang="en-CA" sz="5400" b="1" spc="-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vulnérabilités</a:t>
            </a:r>
            <a:endParaRPr lang="en-CA" sz="5400" b="1" spc="-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algn="ctr" defTabSz="1450574">
              <a:defRPr/>
            </a:pPr>
            <a:r>
              <a:rPr lang="en-CA" sz="5400" b="1" spc="-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(min </a:t>
            </a:r>
            <a:r>
              <a:rPr lang="en-CA" sz="5400" b="1" spc="-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tous</a:t>
            </a:r>
            <a:r>
              <a:rPr lang="en-CA" sz="5400" b="1" spc="-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les 4 </a:t>
            </a:r>
            <a:r>
              <a:rPr lang="en-CA" sz="5400" b="1" spc="-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ans</a:t>
            </a:r>
            <a:r>
              <a:rPr lang="en-CA" sz="5400" b="1" spc="-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)</a:t>
            </a:r>
          </a:p>
          <a:p>
            <a:pPr algn="ctr" defTabSz="1450574">
              <a:defRPr/>
            </a:pPr>
            <a:endParaRPr lang="en-CA" sz="3200" spc="-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7D564B8-9D56-4BC8-BBEB-518A7C129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354" y="2541243"/>
            <a:ext cx="2125255" cy="195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46642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294E60E-EC1F-4F9A-9973-B5EE48B31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00" y="1364210"/>
            <a:ext cx="10049091" cy="5137132"/>
          </a:xfrm>
          <a:prstGeom prst="rect">
            <a:avLst/>
          </a:prstGeom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971059" y="484501"/>
            <a:ext cx="10013608" cy="55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45" tIns="30473" rIns="60945" bIns="30473">
            <a:spAutoFit/>
          </a:bodyPr>
          <a:lstStyle/>
          <a:p>
            <a:pPr defTabSz="1450574">
              <a:defRPr/>
            </a:pPr>
            <a:r>
              <a:rPr lang="en-CA" sz="3200" b="1" spc="-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Mise à jour de “</a:t>
            </a:r>
            <a:r>
              <a:rPr lang="en-CA" sz="3200" b="1" spc="-20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Mes</a:t>
            </a:r>
            <a:r>
              <a:rPr lang="en-CA" sz="3200" b="1" spc="-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CA" sz="3200" b="1" spc="-20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inventaires</a:t>
            </a:r>
            <a:r>
              <a:rPr lang="en-CA" sz="3200" b="1" spc="-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”- </a:t>
            </a:r>
            <a:r>
              <a:rPr lang="en-CA" sz="3200" b="1" spc="-20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Risques</a:t>
            </a:r>
            <a:r>
              <a:rPr lang="en-CA" sz="3200" b="1" spc="-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et </a:t>
            </a:r>
            <a:r>
              <a:rPr lang="en-CA" sz="3200" b="1" spc="-20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vulnérabilités</a:t>
            </a:r>
            <a:endParaRPr lang="en-CA" sz="3200" b="1" spc="-20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7733BF4-3B67-4D3C-9152-6A19CDB545B9}"/>
              </a:ext>
            </a:extLst>
          </p:cNvPr>
          <p:cNvSpPr/>
          <p:nvPr/>
        </p:nvSpPr>
        <p:spPr>
          <a:xfrm>
            <a:off x="5231904" y="2180863"/>
            <a:ext cx="2400267" cy="768085"/>
          </a:xfrm>
          <a:prstGeom prst="roundRect">
            <a:avLst>
              <a:gd name="adj" fmla="val 4187"/>
            </a:avLst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9C21070-5AFA-4253-93DB-DA1A3C7A2D50}"/>
              </a:ext>
            </a:extLst>
          </p:cNvPr>
          <p:cNvSpPr/>
          <p:nvPr/>
        </p:nvSpPr>
        <p:spPr>
          <a:xfrm>
            <a:off x="1166299" y="4782205"/>
            <a:ext cx="1473316" cy="357353"/>
          </a:xfrm>
          <a:prstGeom prst="roundRect">
            <a:avLst>
              <a:gd name="adj" fmla="val 4187"/>
            </a:avLst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</p:spTree>
    <p:extLst>
      <p:ext uri="{BB962C8B-B14F-4D97-AF65-F5344CB8AC3E}">
        <p14:creationId xmlns:p14="http://schemas.microsoft.com/office/powerpoint/2010/main" val="3249408738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1F33098-FAE6-4B16-9CBC-7D5F29FEC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67" y="1366593"/>
            <a:ext cx="9744405" cy="5006907"/>
          </a:xfrm>
          <a:prstGeom prst="rect">
            <a:avLst/>
          </a:prstGeom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971059" y="484501"/>
            <a:ext cx="7243619" cy="55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45" tIns="30473" rIns="60945" bIns="30473">
            <a:spAutoFit/>
          </a:bodyPr>
          <a:lstStyle/>
          <a:p>
            <a:pPr defTabSz="1450574">
              <a:defRPr/>
            </a:pPr>
            <a:r>
              <a:rPr lang="en-CA" sz="3200" b="1" spc="-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Mise à jour de “</a:t>
            </a:r>
            <a:r>
              <a:rPr lang="en-CA" sz="3200" b="1" spc="-20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Mes</a:t>
            </a:r>
            <a:r>
              <a:rPr lang="en-CA" sz="3200" b="1" spc="-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CA" sz="3200" b="1" spc="-20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inventaires</a:t>
            </a:r>
            <a:r>
              <a:rPr lang="en-CA" sz="3200" b="1" spc="-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”- </a:t>
            </a:r>
            <a:r>
              <a:rPr lang="en-CA" sz="3200" b="1" spc="-20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Risques</a:t>
            </a:r>
            <a:endParaRPr lang="en-CA" sz="3200" b="1" spc="-20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7733BF4-3B67-4D3C-9152-6A19CDB545B9}"/>
              </a:ext>
            </a:extLst>
          </p:cNvPr>
          <p:cNvSpPr/>
          <p:nvPr/>
        </p:nvSpPr>
        <p:spPr>
          <a:xfrm>
            <a:off x="2831637" y="2276872"/>
            <a:ext cx="2688299" cy="288032"/>
          </a:xfrm>
          <a:prstGeom prst="roundRect">
            <a:avLst>
              <a:gd name="adj" fmla="val 4187"/>
            </a:avLst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9C21070-5AFA-4253-93DB-DA1A3C7A2D50}"/>
              </a:ext>
            </a:extLst>
          </p:cNvPr>
          <p:cNvSpPr/>
          <p:nvPr/>
        </p:nvSpPr>
        <p:spPr>
          <a:xfrm>
            <a:off x="2927649" y="2714337"/>
            <a:ext cx="576064" cy="3659164"/>
          </a:xfrm>
          <a:prstGeom prst="roundRect">
            <a:avLst>
              <a:gd name="adj" fmla="val 4187"/>
            </a:avLst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FBBB957-7242-4130-95DB-978A4EBC274A}"/>
              </a:ext>
            </a:extLst>
          </p:cNvPr>
          <p:cNvSpPr txBox="1"/>
          <p:nvPr/>
        </p:nvSpPr>
        <p:spPr>
          <a:xfrm>
            <a:off x="6864085" y="2948947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>
                <a:solidFill>
                  <a:srgbClr val="C00000"/>
                </a:solidFill>
              </a:rPr>
              <a:t>Encoder les données du niveau régional</a:t>
            </a:r>
          </a:p>
        </p:txBody>
      </p:sp>
    </p:spTree>
    <p:extLst>
      <p:ext uri="{BB962C8B-B14F-4D97-AF65-F5344CB8AC3E}">
        <p14:creationId xmlns:p14="http://schemas.microsoft.com/office/powerpoint/2010/main" val="82551790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F7C4D3F-6EC3-4EDD-A248-D0FF83453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803" y="1508787"/>
            <a:ext cx="9648395" cy="4957852"/>
          </a:xfrm>
          <a:prstGeom prst="rect">
            <a:avLst/>
          </a:prstGeom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971059" y="484501"/>
            <a:ext cx="7243619" cy="55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45" tIns="30473" rIns="60945" bIns="30473">
            <a:spAutoFit/>
          </a:bodyPr>
          <a:lstStyle/>
          <a:p>
            <a:pPr defTabSz="1450574">
              <a:defRPr/>
            </a:pPr>
            <a:r>
              <a:rPr lang="en-CA" sz="3200" b="1" spc="-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Mise à jour de “</a:t>
            </a:r>
            <a:r>
              <a:rPr lang="en-CA" sz="3200" b="1" spc="-20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Mes</a:t>
            </a:r>
            <a:r>
              <a:rPr lang="en-CA" sz="3200" b="1" spc="-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CA" sz="3200" b="1" spc="-20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inventaires</a:t>
            </a:r>
            <a:r>
              <a:rPr lang="en-CA" sz="3200" b="1" spc="-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”- </a:t>
            </a:r>
            <a:r>
              <a:rPr lang="en-CA" sz="3200" b="1" spc="-20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Risques</a:t>
            </a:r>
            <a:endParaRPr lang="en-CA" sz="3200" b="1" spc="-20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9C21070-5AFA-4253-93DB-DA1A3C7A2D50}"/>
              </a:ext>
            </a:extLst>
          </p:cNvPr>
          <p:cNvSpPr/>
          <p:nvPr/>
        </p:nvSpPr>
        <p:spPr>
          <a:xfrm>
            <a:off x="4751851" y="3140969"/>
            <a:ext cx="5952660" cy="3325671"/>
          </a:xfrm>
          <a:prstGeom prst="roundRect">
            <a:avLst>
              <a:gd name="adj" fmla="val 4187"/>
            </a:avLst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FB999CD-286F-4F40-A2CD-C58D956DF19E}"/>
              </a:ext>
            </a:extLst>
          </p:cNvPr>
          <p:cNvSpPr txBox="1"/>
          <p:nvPr/>
        </p:nvSpPr>
        <p:spPr>
          <a:xfrm>
            <a:off x="6768075" y="1613155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>
                <a:solidFill>
                  <a:srgbClr val="C00000"/>
                </a:solidFill>
              </a:rPr>
              <a:t>Encoder les données de l’analyse régionale</a:t>
            </a:r>
          </a:p>
        </p:txBody>
      </p:sp>
    </p:spTree>
    <p:extLst>
      <p:ext uri="{BB962C8B-B14F-4D97-AF65-F5344CB8AC3E}">
        <p14:creationId xmlns:p14="http://schemas.microsoft.com/office/powerpoint/2010/main" val="713910839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9F25B91-50AD-4AAD-AAEA-5B01CD501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510" y="1680905"/>
            <a:ext cx="9168341" cy="4921348"/>
          </a:xfrm>
          <a:prstGeom prst="rect">
            <a:avLst/>
          </a:prstGeom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971059" y="484501"/>
            <a:ext cx="7243619" cy="55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45" tIns="30473" rIns="60945" bIns="30473">
            <a:spAutoFit/>
          </a:bodyPr>
          <a:lstStyle/>
          <a:p>
            <a:pPr defTabSz="1450574">
              <a:defRPr/>
            </a:pPr>
            <a:r>
              <a:rPr lang="en-CA" sz="3200" b="1" spc="-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Mise à jour de “</a:t>
            </a:r>
            <a:r>
              <a:rPr lang="en-CA" sz="3200" b="1" spc="-20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Mes</a:t>
            </a:r>
            <a:r>
              <a:rPr lang="en-CA" sz="3200" b="1" spc="-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CA" sz="3200" b="1" spc="-20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inventaires</a:t>
            </a:r>
            <a:r>
              <a:rPr lang="en-CA" sz="3200" b="1" spc="-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”- </a:t>
            </a:r>
            <a:r>
              <a:rPr lang="en-CA" sz="3200" b="1" spc="-20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Risques</a:t>
            </a:r>
            <a:endParaRPr lang="en-CA" sz="3200" b="1" spc="-20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7733BF4-3B67-4D3C-9152-6A19CDB545B9}"/>
              </a:ext>
            </a:extLst>
          </p:cNvPr>
          <p:cNvSpPr/>
          <p:nvPr/>
        </p:nvSpPr>
        <p:spPr>
          <a:xfrm>
            <a:off x="3407702" y="6309319"/>
            <a:ext cx="1056117" cy="208111"/>
          </a:xfrm>
          <a:prstGeom prst="roundRect">
            <a:avLst>
              <a:gd name="adj" fmla="val 4187"/>
            </a:avLst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9C21070-5AFA-4253-93DB-DA1A3C7A2D50}"/>
              </a:ext>
            </a:extLst>
          </p:cNvPr>
          <p:cNvSpPr/>
          <p:nvPr/>
        </p:nvSpPr>
        <p:spPr>
          <a:xfrm>
            <a:off x="4271797" y="4293096"/>
            <a:ext cx="3168352" cy="1440160"/>
          </a:xfrm>
          <a:prstGeom prst="roundRect">
            <a:avLst>
              <a:gd name="adj" fmla="val 4187"/>
            </a:avLst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8449AB5-D6C6-4A3B-B517-D8459507A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733" y="1124745"/>
            <a:ext cx="5207000" cy="4699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C777C13-D1FF-4AD8-B9BF-14D828EF88B4}"/>
              </a:ext>
            </a:extLst>
          </p:cNvPr>
          <p:cNvSpPr txBox="1"/>
          <p:nvPr/>
        </p:nvSpPr>
        <p:spPr>
          <a:xfrm>
            <a:off x="8731025" y="4485118"/>
            <a:ext cx="2134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>
                <a:solidFill>
                  <a:srgbClr val="C00000"/>
                </a:solidFill>
              </a:rPr>
              <a:t>Analyse régionale</a:t>
            </a:r>
          </a:p>
        </p:txBody>
      </p:sp>
    </p:spTree>
    <p:extLst>
      <p:ext uri="{BB962C8B-B14F-4D97-AF65-F5344CB8AC3E}">
        <p14:creationId xmlns:p14="http://schemas.microsoft.com/office/powerpoint/2010/main" val="1686175939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3DCE1A2-C006-4F39-95D4-1C2D0577E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2701224"/>
            <a:ext cx="10416480" cy="3511581"/>
          </a:xfrm>
          <a:prstGeom prst="rect">
            <a:avLst/>
          </a:prstGeom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971059" y="484501"/>
            <a:ext cx="7243619" cy="55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45" tIns="30473" rIns="60945" bIns="30473">
            <a:spAutoFit/>
          </a:bodyPr>
          <a:lstStyle/>
          <a:p>
            <a:pPr defTabSz="1450574">
              <a:defRPr/>
            </a:pPr>
            <a:r>
              <a:rPr lang="en-CA" sz="3200" b="1" spc="-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Mise à jour de “</a:t>
            </a:r>
            <a:r>
              <a:rPr lang="en-CA" sz="3200" b="1" spc="-20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Mes</a:t>
            </a:r>
            <a:r>
              <a:rPr lang="en-CA" sz="3200" b="1" spc="-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CA" sz="3200" b="1" spc="-20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inventaires</a:t>
            </a:r>
            <a:r>
              <a:rPr lang="en-CA" sz="3200" b="1" spc="-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”- </a:t>
            </a:r>
            <a:r>
              <a:rPr lang="en-CA" sz="3200" b="1" spc="-20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Risques</a:t>
            </a:r>
            <a:endParaRPr lang="en-CA" sz="3200" b="1" spc="-20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8449AB5-D6C6-4A3B-B517-D8459507A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733" y="1124745"/>
            <a:ext cx="5207000" cy="4699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C777C13-D1FF-4AD8-B9BF-14D828EF88B4}"/>
              </a:ext>
            </a:extLst>
          </p:cNvPr>
          <p:cNvSpPr txBox="1"/>
          <p:nvPr/>
        </p:nvSpPr>
        <p:spPr>
          <a:xfrm>
            <a:off x="8784299" y="1717047"/>
            <a:ext cx="2134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>
                <a:solidFill>
                  <a:srgbClr val="C00000"/>
                </a:solidFill>
              </a:rPr>
              <a:t>Analyse régionale</a:t>
            </a:r>
          </a:p>
        </p:txBody>
      </p:sp>
    </p:spTree>
    <p:extLst>
      <p:ext uri="{BB962C8B-B14F-4D97-AF65-F5344CB8AC3E}">
        <p14:creationId xmlns:p14="http://schemas.microsoft.com/office/powerpoint/2010/main" val="1751393877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8797860-200B-4FA3-AF6E-3546DEBBB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316765"/>
            <a:ext cx="10128448" cy="5252771"/>
          </a:xfrm>
          <a:prstGeom prst="rect">
            <a:avLst/>
          </a:prstGeom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971059" y="484501"/>
            <a:ext cx="8142070" cy="55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45" tIns="30473" rIns="60945" bIns="30473">
            <a:spAutoFit/>
          </a:bodyPr>
          <a:lstStyle/>
          <a:p>
            <a:pPr defTabSz="1450574">
              <a:defRPr/>
            </a:pPr>
            <a:r>
              <a:rPr lang="en-CA" sz="3200" b="1" spc="-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Mise à jour de “</a:t>
            </a:r>
            <a:r>
              <a:rPr lang="en-CA" sz="3200" b="1" spc="-20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Mes</a:t>
            </a:r>
            <a:r>
              <a:rPr lang="en-CA" sz="3200" b="1" spc="-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CA" sz="3200" b="1" spc="-20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inventaires</a:t>
            </a:r>
            <a:r>
              <a:rPr lang="en-CA" sz="3200" b="1" spc="-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”- </a:t>
            </a:r>
            <a:r>
              <a:rPr lang="en-CA" sz="3200" b="1" spc="-20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Vulnérabilités</a:t>
            </a:r>
            <a:endParaRPr lang="en-CA" sz="3200" b="1" spc="-20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9C21070-5AFA-4253-93DB-DA1A3C7A2D50}"/>
              </a:ext>
            </a:extLst>
          </p:cNvPr>
          <p:cNvSpPr/>
          <p:nvPr/>
        </p:nvSpPr>
        <p:spPr>
          <a:xfrm>
            <a:off x="2783633" y="1988840"/>
            <a:ext cx="3072340" cy="384043"/>
          </a:xfrm>
          <a:prstGeom prst="roundRect">
            <a:avLst>
              <a:gd name="adj" fmla="val 4187"/>
            </a:avLst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5AF234-68AC-4712-84CC-149496C1A785}"/>
              </a:ext>
            </a:extLst>
          </p:cNvPr>
          <p:cNvSpPr txBox="1"/>
          <p:nvPr/>
        </p:nvSpPr>
        <p:spPr>
          <a:xfrm>
            <a:off x="7152117" y="1717048"/>
            <a:ext cx="376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>
                <a:solidFill>
                  <a:srgbClr val="C00000"/>
                </a:solidFill>
              </a:rPr>
              <a:t>Analyse locale</a:t>
            </a:r>
          </a:p>
        </p:txBody>
      </p:sp>
    </p:spTree>
    <p:extLst>
      <p:ext uri="{BB962C8B-B14F-4D97-AF65-F5344CB8AC3E}">
        <p14:creationId xmlns:p14="http://schemas.microsoft.com/office/powerpoint/2010/main" val="474008130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B0EB8F6-EA9E-49F8-ACE6-CA83F1949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445" y="1220755"/>
            <a:ext cx="10416480" cy="5336067"/>
          </a:xfrm>
          <a:prstGeom prst="rect">
            <a:avLst/>
          </a:prstGeom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971059" y="484501"/>
            <a:ext cx="8142070" cy="55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45" tIns="30473" rIns="60945" bIns="30473">
            <a:spAutoFit/>
          </a:bodyPr>
          <a:lstStyle/>
          <a:p>
            <a:pPr defTabSz="1450574">
              <a:defRPr/>
            </a:pPr>
            <a:r>
              <a:rPr lang="en-CA" sz="3200" b="1" spc="-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Mise à jour de “</a:t>
            </a:r>
            <a:r>
              <a:rPr lang="en-CA" sz="3200" b="1" spc="-20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Mes</a:t>
            </a:r>
            <a:r>
              <a:rPr lang="en-CA" sz="3200" b="1" spc="-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CA" sz="3200" b="1" spc="-20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inventaires</a:t>
            </a:r>
            <a:r>
              <a:rPr lang="en-CA" sz="3200" b="1" spc="-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”- </a:t>
            </a:r>
            <a:r>
              <a:rPr lang="en-CA" sz="3200" b="1" spc="-20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Vulnérabilités</a:t>
            </a:r>
            <a:endParaRPr lang="en-CA" sz="3200" b="1" spc="-20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9C21070-5AFA-4253-93DB-DA1A3C7A2D50}"/>
              </a:ext>
            </a:extLst>
          </p:cNvPr>
          <p:cNvSpPr/>
          <p:nvPr/>
        </p:nvSpPr>
        <p:spPr>
          <a:xfrm>
            <a:off x="2735627" y="1700808"/>
            <a:ext cx="3072340" cy="384043"/>
          </a:xfrm>
          <a:prstGeom prst="roundRect">
            <a:avLst>
              <a:gd name="adj" fmla="val 4187"/>
            </a:avLst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A1694F6-49FF-4837-B376-E85E2EAA9B25}"/>
              </a:ext>
            </a:extLst>
          </p:cNvPr>
          <p:cNvSpPr/>
          <p:nvPr/>
        </p:nvSpPr>
        <p:spPr>
          <a:xfrm>
            <a:off x="4847862" y="2660915"/>
            <a:ext cx="1211311" cy="3895907"/>
          </a:xfrm>
          <a:prstGeom prst="roundRect">
            <a:avLst>
              <a:gd name="adj" fmla="val 4187"/>
            </a:avLst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B3DE575-7D16-4FBB-84C4-7EC2C93CD843}"/>
              </a:ext>
            </a:extLst>
          </p:cNvPr>
          <p:cNvSpPr txBox="1"/>
          <p:nvPr/>
        </p:nvSpPr>
        <p:spPr>
          <a:xfrm>
            <a:off x="7248128" y="1508788"/>
            <a:ext cx="376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>
                <a:solidFill>
                  <a:srgbClr val="C00000"/>
                </a:solidFill>
              </a:rPr>
              <a:t>Analyse locale</a:t>
            </a:r>
          </a:p>
        </p:txBody>
      </p:sp>
    </p:spTree>
    <p:extLst>
      <p:ext uri="{BB962C8B-B14F-4D97-AF65-F5344CB8AC3E}">
        <p14:creationId xmlns:p14="http://schemas.microsoft.com/office/powerpoint/2010/main" val="438694010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8752E6-8ECF-48BF-BD18-7FDBB76CD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54" y="2424250"/>
            <a:ext cx="10320469" cy="3635957"/>
          </a:xfrm>
          <a:prstGeom prst="rect">
            <a:avLst/>
          </a:prstGeom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971059" y="484501"/>
            <a:ext cx="8142070" cy="55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45" tIns="30473" rIns="60945" bIns="30473">
            <a:spAutoFit/>
          </a:bodyPr>
          <a:lstStyle/>
          <a:p>
            <a:pPr defTabSz="1450574">
              <a:defRPr/>
            </a:pPr>
            <a:r>
              <a:rPr lang="en-CA" sz="3200" b="1" spc="-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Mise à jour de “</a:t>
            </a:r>
            <a:r>
              <a:rPr lang="en-CA" sz="3200" b="1" spc="-20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Mes</a:t>
            </a:r>
            <a:r>
              <a:rPr lang="en-CA" sz="3200" b="1" spc="-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CA" sz="3200" b="1" spc="-20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inventaires</a:t>
            </a:r>
            <a:r>
              <a:rPr lang="en-CA" sz="3200" b="1" spc="-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”- </a:t>
            </a:r>
            <a:r>
              <a:rPr lang="en-CA" sz="3200" b="1" spc="-20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Vulnérabilités</a:t>
            </a:r>
            <a:endParaRPr lang="en-CA" sz="3200" b="1" spc="-20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9C21070-5AFA-4253-93DB-DA1A3C7A2D50}"/>
              </a:ext>
            </a:extLst>
          </p:cNvPr>
          <p:cNvSpPr/>
          <p:nvPr/>
        </p:nvSpPr>
        <p:spPr>
          <a:xfrm>
            <a:off x="4559830" y="2948947"/>
            <a:ext cx="5088565" cy="3168352"/>
          </a:xfrm>
          <a:prstGeom prst="roundRect">
            <a:avLst>
              <a:gd name="adj" fmla="val 4187"/>
            </a:avLst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8449AB5-D6C6-4A3B-B517-D8459507A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733" y="1124745"/>
            <a:ext cx="5207000" cy="4699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17CEB99-5B4E-4846-BCE6-9B15B5E78C71}"/>
              </a:ext>
            </a:extLst>
          </p:cNvPr>
          <p:cNvSpPr txBox="1"/>
          <p:nvPr/>
        </p:nvSpPr>
        <p:spPr>
          <a:xfrm>
            <a:off x="7152117" y="1717048"/>
            <a:ext cx="376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>
                <a:solidFill>
                  <a:srgbClr val="C00000"/>
                </a:solidFill>
              </a:rPr>
              <a:t>Analyse locale</a:t>
            </a:r>
          </a:p>
        </p:txBody>
      </p:sp>
    </p:spTree>
    <p:extLst>
      <p:ext uri="{BB962C8B-B14F-4D97-AF65-F5344CB8AC3E}">
        <p14:creationId xmlns:p14="http://schemas.microsoft.com/office/powerpoint/2010/main" val="30408733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Frederic\Documents\Logos\POLLEC.jpg">
            <a:extLst>
              <a:ext uri="{FF2B5EF4-FFF2-40B4-BE49-F238E27FC236}">
                <a16:creationId xmlns:a16="http://schemas.microsoft.com/office/drawing/2014/main" id="{3BC824A3-38C1-457A-BE36-BCC9841B7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25" y="252868"/>
            <a:ext cx="1157681" cy="100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Frederic\Documents\Innergies\100 RES Communities\WP6 - Communication\logo\com.jpg">
            <a:extLst>
              <a:ext uri="{FF2B5EF4-FFF2-40B4-BE49-F238E27FC236}">
                <a16:creationId xmlns:a16="http://schemas.microsoft.com/office/drawing/2014/main" id="{81277842-A773-47B6-A783-490002AC1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4300" y="5721882"/>
            <a:ext cx="1209212" cy="87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9C2376B-B421-40AC-B16A-B82C4255C53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25" y="5721882"/>
            <a:ext cx="1557196" cy="87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23FF7AC-BB9F-4C9A-90F8-73539B94499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321" y="5809179"/>
            <a:ext cx="1806079" cy="753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UVCW: “à la Région de défricher le cadre IT pour les communes” •  Regional-IT · Toute l'information sur les startups et les TICs en région  Wallonie-Bruxelles">
            <a:extLst>
              <a:ext uri="{FF2B5EF4-FFF2-40B4-BE49-F238E27FC236}">
                <a16:creationId xmlns:a16="http://schemas.microsoft.com/office/drawing/2014/main" id="{7C6ABD91-3D40-458F-9062-DC2CA8430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999" y="131530"/>
            <a:ext cx="656370" cy="81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D6708AB4-E20F-41AF-B9EC-6C5489A5E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fr-FR" sz="5400" dirty="0"/>
              <a:t>Outil POLLEC</a:t>
            </a:r>
            <a:endParaRPr lang="fr-BE" sz="5400" dirty="0"/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6DF25EE8-0FF7-4E96-8568-6E6966599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fr-FR" dirty="0"/>
              <a:t>9h30 – 12h00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811396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3431" y="306044"/>
            <a:ext cx="94234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fr-BE" altLang="fr-FR" sz="3733" dirty="0"/>
              <a:t>En attendant la mise à jour de cet outil…</a:t>
            </a:r>
            <a:endParaRPr lang="fr-FR" altLang="fr-FR" sz="3733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77402F9-412B-8BC3-2E19-53048248C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42148"/>
            <a:ext cx="10585142" cy="524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240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3431" y="306044"/>
            <a:ext cx="94234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fr-BE" altLang="fr-FR" sz="3733" dirty="0"/>
              <a:t>En attendant la mise à jour de cet outil…</a:t>
            </a:r>
            <a:endParaRPr lang="fr-FR" altLang="fr-FR" sz="3733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3E8C26-B192-0A21-32FE-09D881AC9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507" y="1242148"/>
            <a:ext cx="10691674" cy="54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708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3431" y="306044"/>
            <a:ext cx="94234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fr-BE" altLang="fr-FR" sz="3733" dirty="0"/>
              <a:t>En attendant la mise à jour de cet outil…</a:t>
            </a:r>
            <a:endParaRPr lang="fr-FR" altLang="fr-FR" sz="3733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A3AF61B-A405-60D5-853B-D137C4BDF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4" y="1312028"/>
            <a:ext cx="6079308" cy="24997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F3BC930-2721-83CB-BAEC-5D658A9EA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84" y="3811792"/>
            <a:ext cx="6079308" cy="25038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49779FA-D822-66F7-41DA-CD7B73427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005" y="1312028"/>
            <a:ext cx="6013995" cy="249976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50F076F-29E8-9863-0FFC-10E885DD2D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0551" y="3881672"/>
            <a:ext cx="5101739" cy="279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5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CC73207-5567-4E20-9D6A-D963DA776B9C}"/>
              </a:ext>
            </a:extLst>
          </p:cNvPr>
          <p:cNvSpPr txBox="1">
            <a:spLocks/>
          </p:cNvSpPr>
          <p:nvPr/>
        </p:nvSpPr>
        <p:spPr>
          <a:xfrm>
            <a:off x="1260628" y="2549235"/>
            <a:ext cx="10093170" cy="3627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Nunito SemiBold" pitchFamily="2" charset="0"/>
              <a:buChar char="›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Nunito" pitchFamily="2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fr-BE" sz="3200" dirty="0">
                <a:solidFill>
                  <a:schemeClr val="accent6"/>
                </a:solidFill>
                <a:latin typeface="Nunito"/>
              </a:rPr>
              <a:t>Présentation générale de l’outil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sz="3200" dirty="0">
                <a:solidFill>
                  <a:schemeClr val="accent6"/>
                </a:solidFill>
                <a:latin typeface="Nunito"/>
              </a:rPr>
              <a:t>Transfert depuis les versions précédentes de l’outil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sz="3200" dirty="0">
                <a:solidFill>
                  <a:schemeClr val="accent6"/>
                </a:solidFill>
                <a:latin typeface="Nunito"/>
              </a:rPr>
              <a:t>Echanges</a:t>
            </a:r>
            <a:endParaRPr lang="fr-BE" sz="3200" dirty="0">
              <a:solidFill>
                <a:schemeClr val="accent6"/>
              </a:solidFill>
              <a:latin typeface="Nunito" pitchFamily="2" charset="77"/>
            </a:endParaRPr>
          </a:p>
          <a:p>
            <a:pPr marL="1028700" lvl="1" indent="-342900">
              <a:buClr>
                <a:schemeClr val="tx2"/>
              </a:buClr>
              <a:buFont typeface="Nunito" pitchFamily="2" charset="0"/>
              <a:buChar char="»"/>
            </a:pPr>
            <a:endParaRPr lang="fr-FR" dirty="0"/>
          </a:p>
          <a:p>
            <a:endParaRPr lang="fr-BE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9419759-EA00-4A16-80BB-2469EBF8A0E6}"/>
              </a:ext>
            </a:extLst>
          </p:cNvPr>
          <p:cNvSpPr txBox="1">
            <a:spLocks/>
          </p:cNvSpPr>
          <p:nvPr/>
        </p:nvSpPr>
        <p:spPr>
          <a:xfrm>
            <a:off x="1260628" y="365125"/>
            <a:ext cx="10093171" cy="1135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Nunito Semi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fr-FR" sz="4400" dirty="0"/>
              <a:t>Programme </a:t>
            </a:r>
            <a:endParaRPr lang="fr-BE" sz="4400" dirty="0"/>
          </a:p>
        </p:txBody>
      </p:sp>
      <p:sp>
        <p:nvSpPr>
          <p:cNvPr id="10" name="Espace réservé de la date 21">
            <a:extLst>
              <a:ext uri="{FF2B5EF4-FFF2-40B4-BE49-F238E27FC236}">
                <a16:creationId xmlns:a16="http://schemas.microsoft.com/office/drawing/2014/main" id="{FA420B71-9C48-4944-B3BD-A3EFEAFFEB1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>
                <a:solidFill>
                  <a:schemeClr val="accent2"/>
                </a:solidFill>
                <a:latin typeface="Nunito" pitchFamily="2" charset="0"/>
              </a:rPr>
              <a:t>www.energiecommune.be</a:t>
            </a:r>
            <a:endParaRPr lang="fr-BE" sz="1000">
              <a:solidFill>
                <a:schemeClr val="accent2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4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5A50DF6E-F576-4377-B024-E6C516C71A70}"/>
              </a:ext>
            </a:extLst>
          </p:cNvPr>
          <p:cNvSpPr/>
          <p:nvPr/>
        </p:nvSpPr>
        <p:spPr>
          <a:xfrm>
            <a:off x="1397954" y="1400847"/>
            <a:ext cx="2184400" cy="584200"/>
          </a:xfrm>
          <a:prstGeom prst="roundRect">
            <a:avLst/>
          </a:prstGeom>
          <a:solidFill>
            <a:srgbClr val="3E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/>
              <a:t>Vision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78D3C76-6294-47BF-AD92-E703D053A61D}"/>
              </a:ext>
            </a:extLst>
          </p:cNvPr>
          <p:cNvSpPr/>
          <p:nvPr/>
        </p:nvSpPr>
        <p:spPr>
          <a:xfrm>
            <a:off x="963134" y="2244315"/>
            <a:ext cx="3047737" cy="802294"/>
          </a:xfrm>
          <a:prstGeom prst="roundRect">
            <a:avLst/>
          </a:prstGeom>
          <a:solidFill>
            <a:srgbClr val="3E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/>
              <a:t>Objectifs </a:t>
            </a:r>
            <a:r>
              <a:rPr lang="fr-BE"/>
              <a:t>(atténuation/adaptation)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0714FCE-EC8A-421E-97E8-06403D1CF248}"/>
              </a:ext>
            </a:extLst>
          </p:cNvPr>
          <p:cNvSpPr/>
          <p:nvPr/>
        </p:nvSpPr>
        <p:spPr>
          <a:xfrm>
            <a:off x="813524" y="3675680"/>
            <a:ext cx="549273" cy="451586"/>
          </a:xfrm>
          <a:prstGeom prst="roundRect">
            <a:avLst/>
          </a:prstGeom>
          <a:solidFill>
            <a:srgbClr val="3E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/>
              <a:t>…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79A26AB-77C9-440E-91EF-49F7F095D8EA}"/>
              </a:ext>
            </a:extLst>
          </p:cNvPr>
          <p:cNvSpPr/>
          <p:nvPr/>
        </p:nvSpPr>
        <p:spPr>
          <a:xfrm>
            <a:off x="2254443" y="3675680"/>
            <a:ext cx="549273" cy="451586"/>
          </a:xfrm>
          <a:prstGeom prst="roundRect">
            <a:avLst/>
          </a:prstGeom>
          <a:solidFill>
            <a:srgbClr val="3E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/>
              <a:t>…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00EBBF5-AB4D-4E2B-BF0A-B160DEB69462}"/>
              </a:ext>
            </a:extLst>
          </p:cNvPr>
          <p:cNvSpPr/>
          <p:nvPr/>
        </p:nvSpPr>
        <p:spPr>
          <a:xfrm>
            <a:off x="1541661" y="3684101"/>
            <a:ext cx="549273" cy="451586"/>
          </a:xfrm>
          <a:prstGeom prst="roundRect">
            <a:avLst/>
          </a:prstGeom>
          <a:solidFill>
            <a:srgbClr val="3E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/>
              <a:t>…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4A73D138-5D2A-4B87-A6F9-A89BCC51B8FA}"/>
              </a:ext>
            </a:extLst>
          </p:cNvPr>
          <p:cNvSpPr/>
          <p:nvPr/>
        </p:nvSpPr>
        <p:spPr>
          <a:xfrm>
            <a:off x="3602753" y="3675680"/>
            <a:ext cx="549273" cy="451586"/>
          </a:xfrm>
          <a:prstGeom prst="roundRect">
            <a:avLst/>
          </a:prstGeom>
          <a:solidFill>
            <a:srgbClr val="3E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/>
              <a:t>…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94E8C85F-FD14-498D-B518-5FA9AD8ACDB2}"/>
              </a:ext>
            </a:extLst>
          </p:cNvPr>
          <p:cNvSpPr/>
          <p:nvPr/>
        </p:nvSpPr>
        <p:spPr>
          <a:xfrm>
            <a:off x="2928598" y="3675680"/>
            <a:ext cx="549273" cy="451586"/>
          </a:xfrm>
          <a:prstGeom prst="roundRect">
            <a:avLst/>
          </a:prstGeom>
          <a:solidFill>
            <a:srgbClr val="3E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/>
              <a:t>…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24710B2E-3C42-4CF8-AD2B-13DFDF7ECBDD}"/>
              </a:ext>
            </a:extLst>
          </p:cNvPr>
          <p:cNvSpPr/>
          <p:nvPr/>
        </p:nvSpPr>
        <p:spPr>
          <a:xfrm>
            <a:off x="715618" y="3233842"/>
            <a:ext cx="3542768" cy="1041008"/>
          </a:xfrm>
          <a:prstGeom prst="roundRect">
            <a:avLst/>
          </a:prstGeom>
          <a:noFill/>
          <a:ln>
            <a:solidFill>
              <a:srgbClr val="3E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2000" dirty="0">
                <a:solidFill>
                  <a:srgbClr val="3E5876"/>
                </a:solidFill>
              </a:rPr>
              <a:t>Objectifs sectoriels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7DAAD6E5-220F-4EBA-A054-D04BED5A7B6A}"/>
              </a:ext>
            </a:extLst>
          </p:cNvPr>
          <p:cNvSpPr/>
          <p:nvPr/>
        </p:nvSpPr>
        <p:spPr>
          <a:xfrm>
            <a:off x="715618" y="4439884"/>
            <a:ext cx="3542768" cy="1118015"/>
          </a:xfrm>
          <a:prstGeom prst="roundRect">
            <a:avLst/>
          </a:prstGeom>
          <a:noFill/>
          <a:ln>
            <a:solidFill>
              <a:srgbClr val="3E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fr-BE" sz="2000" dirty="0">
                <a:solidFill>
                  <a:srgbClr val="3E5876"/>
                </a:solidFill>
              </a:rPr>
              <a:t>Actions</a:t>
            </a:r>
            <a:r>
              <a:rPr lang="fr-BE" sz="2000" dirty="0">
                <a:solidFill>
                  <a:srgbClr val="004676"/>
                </a:solidFill>
              </a:rPr>
              <a:t> 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F260ADD0-41BC-4654-B980-9379F76474DB}"/>
              </a:ext>
            </a:extLst>
          </p:cNvPr>
          <p:cNvSpPr/>
          <p:nvPr/>
        </p:nvSpPr>
        <p:spPr>
          <a:xfrm>
            <a:off x="978624" y="4628180"/>
            <a:ext cx="549273" cy="451586"/>
          </a:xfrm>
          <a:prstGeom prst="roundRect">
            <a:avLst/>
          </a:prstGeom>
          <a:solidFill>
            <a:srgbClr val="3E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/>
              <a:t>…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B8B2BF64-E3D4-4054-A199-D3023C562A58}"/>
              </a:ext>
            </a:extLst>
          </p:cNvPr>
          <p:cNvSpPr/>
          <p:nvPr/>
        </p:nvSpPr>
        <p:spPr>
          <a:xfrm>
            <a:off x="2203643" y="4628180"/>
            <a:ext cx="549273" cy="451586"/>
          </a:xfrm>
          <a:prstGeom prst="roundRect">
            <a:avLst/>
          </a:prstGeom>
          <a:solidFill>
            <a:srgbClr val="3E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/>
              <a:t>…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458BDB05-84B5-42ED-BC77-6F6A28E8DABD}"/>
              </a:ext>
            </a:extLst>
          </p:cNvPr>
          <p:cNvSpPr/>
          <p:nvPr/>
        </p:nvSpPr>
        <p:spPr>
          <a:xfrm>
            <a:off x="1592461" y="4636601"/>
            <a:ext cx="549273" cy="451586"/>
          </a:xfrm>
          <a:prstGeom prst="roundRect">
            <a:avLst/>
          </a:prstGeom>
          <a:solidFill>
            <a:srgbClr val="3E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/>
              <a:t>…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AF10B184-CF5B-4C38-8CB9-813D9E6D5191}"/>
              </a:ext>
            </a:extLst>
          </p:cNvPr>
          <p:cNvSpPr/>
          <p:nvPr/>
        </p:nvSpPr>
        <p:spPr>
          <a:xfrm>
            <a:off x="3437653" y="4628180"/>
            <a:ext cx="549273" cy="451586"/>
          </a:xfrm>
          <a:prstGeom prst="roundRect">
            <a:avLst/>
          </a:prstGeom>
          <a:solidFill>
            <a:srgbClr val="3E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/>
              <a:t>…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DFC4E02A-CC5D-4C59-87AD-9543D6693DC9}"/>
              </a:ext>
            </a:extLst>
          </p:cNvPr>
          <p:cNvSpPr/>
          <p:nvPr/>
        </p:nvSpPr>
        <p:spPr>
          <a:xfrm>
            <a:off x="2826998" y="4628180"/>
            <a:ext cx="549273" cy="451586"/>
          </a:xfrm>
          <a:prstGeom prst="roundRect">
            <a:avLst/>
          </a:prstGeom>
          <a:solidFill>
            <a:srgbClr val="3E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/>
              <a:t>…</a:t>
            </a:r>
          </a:p>
        </p:txBody>
      </p:sp>
      <p:cxnSp>
        <p:nvCxnSpPr>
          <p:cNvPr id="5" name="Connecteur : en angle 4">
            <a:extLst>
              <a:ext uri="{FF2B5EF4-FFF2-40B4-BE49-F238E27FC236}">
                <a16:creationId xmlns:a16="http://schemas.microsoft.com/office/drawing/2014/main" id="{A1C39248-B62F-4190-9511-8C528DA2E3B7}"/>
              </a:ext>
            </a:extLst>
          </p:cNvPr>
          <p:cNvCxnSpPr>
            <a:cxnSpLocks/>
            <a:stCxn id="2" idx="2"/>
            <a:endCxn id="8" idx="0"/>
          </p:cNvCxnSpPr>
          <p:nvPr/>
        </p:nvCxnSpPr>
        <p:spPr>
          <a:xfrm rot="5400000">
            <a:off x="2358945" y="2113106"/>
            <a:ext cx="259268" cy="3151"/>
          </a:xfrm>
          <a:prstGeom prst="bentConnector3">
            <a:avLst/>
          </a:prstGeom>
          <a:ln w="25400">
            <a:solidFill>
              <a:srgbClr val="3E58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 : en angle 42">
            <a:extLst>
              <a:ext uri="{FF2B5EF4-FFF2-40B4-BE49-F238E27FC236}">
                <a16:creationId xmlns:a16="http://schemas.microsoft.com/office/drawing/2014/main" id="{90880BB6-CBB3-44D1-88D6-E5D0AA477167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 rot="5400000">
            <a:off x="2393387" y="3140225"/>
            <a:ext cx="187233" cy="1"/>
          </a:xfrm>
          <a:prstGeom prst="bentConnector3">
            <a:avLst>
              <a:gd name="adj1" fmla="val 50000"/>
            </a:avLst>
          </a:prstGeom>
          <a:ln w="25400">
            <a:solidFill>
              <a:srgbClr val="3E58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 : en angle 63">
            <a:extLst>
              <a:ext uri="{FF2B5EF4-FFF2-40B4-BE49-F238E27FC236}">
                <a16:creationId xmlns:a16="http://schemas.microsoft.com/office/drawing/2014/main" id="{102CDADC-2E40-4EF2-8F4C-81F86516BAFF}"/>
              </a:ext>
            </a:extLst>
          </p:cNvPr>
          <p:cNvCxnSpPr>
            <a:cxnSpLocks/>
            <a:stCxn id="10" idx="2"/>
            <a:endCxn id="29" idx="0"/>
          </p:cNvCxnSpPr>
          <p:nvPr/>
        </p:nvCxnSpPr>
        <p:spPr>
          <a:xfrm rot="16200000" flipH="1">
            <a:off x="920254" y="4295173"/>
            <a:ext cx="500914" cy="165100"/>
          </a:xfrm>
          <a:prstGeom prst="bentConnector3">
            <a:avLst>
              <a:gd name="adj1" fmla="val 50000"/>
            </a:avLst>
          </a:prstGeom>
          <a:ln w="25400">
            <a:solidFill>
              <a:srgbClr val="3E58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 : en angle 66">
            <a:extLst>
              <a:ext uri="{FF2B5EF4-FFF2-40B4-BE49-F238E27FC236}">
                <a16:creationId xmlns:a16="http://schemas.microsoft.com/office/drawing/2014/main" id="{065FBEF3-A557-4B79-BB2A-89B1D89CCE2B}"/>
              </a:ext>
            </a:extLst>
          </p:cNvPr>
          <p:cNvCxnSpPr>
            <a:cxnSpLocks/>
            <a:stCxn id="12" idx="2"/>
            <a:endCxn id="32" idx="0"/>
          </p:cNvCxnSpPr>
          <p:nvPr/>
        </p:nvCxnSpPr>
        <p:spPr>
          <a:xfrm rot="16200000" flipH="1">
            <a:off x="1591241" y="4360744"/>
            <a:ext cx="500914" cy="50800"/>
          </a:xfrm>
          <a:prstGeom prst="bentConnector3">
            <a:avLst>
              <a:gd name="adj1" fmla="val 50000"/>
            </a:avLst>
          </a:prstGeom>
          <a:ln w="25400">
            <a:solidFill>
              <a:srgbClr val="3E58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 : en angle 72">
            <a:extLst>
              <a:ext uri="{FF2B5EF4-FFF2-40B4-BE49-F238E27FC236}">
                <a16:creationId xmlns:a16="http://schemas.microsoft.com/office/drawing/2014/main" id="{9BF4ABDF-BFA6-45D2-9586-C0A13D100426}"/>
              </a:ext>
            </a:extLst>
          </p:cNvPr>
          <p:cNvCxnSpPr>
            <a:cxnSpLocks/>
            <a:stCxn id="12" idx="2"/>
            <a:endCxn id="31" idx="0"/>
          </p:cNvCxnSpPr>
          <p:nvPr/>
        </p:nvCxnSpPr>
        <p:spPr>
          <a:xfrm rot="16200000" flipH="1">
            <a:off x="1901043" y="4050942"/>
            <a:ext cx="492493" cy="661982"/>
          </a:xfrm>
          <a:prstGeom prst="bentConnector3">
            <a:avLst>
              <a:gd name="adj1" fmla="val 50000"/>
            </a:avLst>
          </a:prstGeom>
          <a:ln w="25400">
            <a:solidFill>
              <a:srgbClr val="3E58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 : en angle 75">
            <a:extLst>
              <a:ext uri="{FF2B5EF4-FFF2-40B4-BE49-F238E27FC236}">
                <a16:creationId xmlns:a16="http://schemas.microsoft.com/office/drawing/2014/main" id="{0088D382-799C-4DCB-9A89-2370964A1009}"/>
              </a:ext>
            </a:extLst>
          </p:cNvPr>
          <p:cNvCxnSpPr>
            <a:cxnSpLocks/>
            <a:stCxn id="11" idx="2"/>
            <a:endCxn id="35" idx="0"/>
          </p:cNvCxnSpPr>
          <p:nvPr/>
        </p:nvCxnSpPr>
        <p:spPr>
          <a:xfrm rot="16200000" flipH="1">
            <a:off x="2564900" y="4091445"/>
            <a:ext cx="500914" cy="572555"/>
          </a:xfrm>
          <a:prstGeom prst="bentConnector3">
            <a:avLst>
              <a:gd name="adj1" fmla="val 50000"/>
            </a:avLst>
          </a:prstGeom>
          <a:ln w="25400">
            <a:solidFill>
              <a:srgbClr val="3E58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 : en angle 82">
            <a:extLst>
              <a:ext uri="{FF2B5EF4-FFF2-40B4-BE49-F238E27FC236}">
                <a16:creationId xmlns:a16="http://schemas.microsoft.com/office/drawing/2014/main" id="{C4F5EBE1-45DF-4C08-80CF-B26CCC7D5DC5}"/>
              </a:ext>
            </a:extLst>
          </p:cNvPr>
          <p:cNvCxnSpPr>
            <a:cxnSpLocks/>
            <a:stCxn id="19" idx="2"/>
            <a:endCxn id="34" idx="0"/>
          </p:cNvCxnSpPr>
          <p:nvPr/>
        </p:nvCxnSpPr>
        <p:spPr>
          <a:xfrm rot="16200000" flipH="1">
            <a:off x="3207305" y="4123195"/>
            <a:ext cx="500914" cy="509055"/>
          </a:xfrm>
          <a:prstGeom prst="bentConnector3">
            <a:avLst>
              <a:gd name="adj1" fmla="val 50000"/>
            </a:avLst>
          </a:prstGeom>
          <a:ln w="25400">
            <a:solidFill>
              <a:srgbClr val="3E58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 : en angle 85">
            <a:extLst>
              <a:ext uri="{FF2B5EF4-FFF2-40B4-BE49-F238E27FC236}">
                <a16:creationId xmlns:a16="http://schemas.microsoft.com/office/drawing/2014/main" id="{3007E0EA-BF0B-404D-AE10-18F906FFE201}"/>
              </a:ext>
            </a:extLst>
          </p:cNvPr>
          <p:cNvCxnSpPr>
            <a:cxnSpLocks/>
            <a:stCxn id="18" idx="2"/>
            <a:endCxn id="34" idx="0"/>
          </p:cNvCxnSpPr>
          <p:nvPr/>
        </p:nvCxnSpPr>
        <p:spPr>
          <a:xfrm rot="5400000">
            <a:off x="3544383" y="4295173"/>
            <a:ext cx="500914" cy="165100"/>
          </a:xfrm>
          <a:prstGeom prst="bentConnector3">
            <a:avLst>
              <a:gd name="adj1" fmla="val 50000"/>
            </a:avLst>
          </a:prstGeom>
          <a:ln w="25400">
            <a:solidFill>
              <a:srgbClr val="3E58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1B3F481F-ECC5-46CA-8FDD-53EF77583EB8}"/>
              </a:ext>
            </a:extLst>
          </p:cNvPr>
          <p:cNvSpPr/>
          <p:nvPr/>
        </p:nvSpPr>
        <p:spPr>
          <a:xfrm>
            <a:off x="4382921" y="4064932"/>
            <a:ext cx="1473142" cy="615523"/>
          </a:xfrm>
          <a:prstGeom prst="roundRect">
            <a:avLst/>
          </a:prstGeom>
          <a:solidFill>
            <a:srgbClr val="3E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>
                <a:solidFill>
                  <a:schemeClr val="bg1"/>
                </a:solidFill>
              </a:rPr>
              <a:t>Scénarios</a:t>
            </a: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6BAAE0CC-835B-4157-AAE6-3E6F74178586}"/>
              </a:ext>
            </a:extLst>
          </p:cNvPr>
          <p:cNvSpPr/>
          <p:nvPr/>
        </p:nvSpPr>
        <p:spPr>
          <a:xfrm rot="5400000">
            <a:off x="4090929" y="4430707"/>
            <a:ext cx="615523" cy="775640"/>
          </a:xfrm>
          <a:prstGeom prst="arc">
            <a:avLst>
              <a:gd name="adj1" fmla="val 15612538"/>
              <a:gd name="adj2" fmla="val 0"/>
            </a:avLst>
          </a:prstGeom>
          <a:ln w="50800">
            <a:solidFill>
              <a:srgbClr val="3E587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EE2C0FC2-4B23-4D7B-AA38-57ACB7CB7CA0}"/>
              </a:ext>
            </a:extLst>
          </p:cNvPr>
          <p:cNvSpPr/>
          <p:nvPr/>
        </p:nvSpPr>
        <p:spPr>
          <a:xfrm rot="21428765">
            <a:off x="4167184" y="3717984"/>
            <a:ext cx="615523" cy="608048"/>
          </a:xfrm>
          <a:prstGeom prst="arc">
            <a:avLst>
              <a:gd name="adj1" fmla="val 15612538"/>
              <a:gd name="adj2" fmla="val 0"/>
            </a:avLst>
          </a:prstGeom>
          <a:ln w="50800">
            <a:solidFill>
              <a:srgbClr val="3E587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4508548-A585-456E-B73C-1A6D213A2392}"/>
              </a:ext>
            </a:extLst>
          </p:cNvPr>
          <p:cNvSpPr/>
          <p:nvPr/>
        </p:nvSpPr>
        <p:spPr>
          <a:xfrm>
            <a:off x="4656373" y="1412561"/>
            <a:ext cx="5624322" cy="467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2000" dirty="0">
                <a:solidFill>
                  <a:srgbClr val="3E5876"/>
                </a:solidFill>
              </a:rPr>
              <a:t>La vision décrit l’avenir souhaité à long terme</a:t>
            </a:r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6898FA17-E908-425C-A27D-71D403146D62}"/>
              </a:ext>
            </a:extLst>
          </p:cNvPr>
          <p:cNvSpPr/>
          <p:nvPr/>
        </p:nvSpPr>
        <p:spPr>
          <a:xfrm>
            <a:off x="4656373" y="2049386"/>
            <a:ext cx="6572493" cy="11138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1600" b="1" dirty="0">
                <a:solidFill>
                  <a:srgbClr val="3E5876"/>
                </a:solidFill>
              </a:rPr>
              <a:t>Atténuation </a:t>
            </a:r>
            <a:r>
              <a:rPr lang="fr-BE" sz="1600" dirty="0">
                <a:solidFill>
                  <a:srgbClr val="3E5876"/>
                </a:solidFill>
              </a:rPr>
              <a:t>: Réduire les émissions de 55% à l’horizon 2030</a:t>
            </a:r>
          </a:p>
          <a:p>
            <a:r>
              <a:rPr lang="fr-BE" sz="1600" b="1" dirty="0">
                <a:solidFill>
                  <a:srgbClr val="3E5876"/>
                </a:solidFill>
              </a:rPr>
              <a:t>Adaptation </a:t>
            </a:r>
            <a:r>
              <a:rPr lang="fr-BE" sz="1600" dirty="0">
                <a:solidFill>
                  <a:srgbClr val="3E5876"/>
                </a:solidFill>
              </a:rPr>
              <a:t>: réduire la vulnérabilité du territoire aux impacts du changement climatique</a:t>
            </a:r>
          </a:p>
          <a:p>
            <a:r>
              <a:rPr lang="fr-BE" sz="1600" b="1" dirty="0">
                <a:solidFill>
                  <a:srgbClr val="31869B"/>
                </a:solidFill>
              </a:rPr>
              <a:t>Précarité:</a:t>
            </a:r>
            <a:r>
              <a:rPr lang="fr-BE" sz="1600" dirty="0">
                <a:solidFill>
                  <a:srgbClr val="31869B"/>
                </a:solidFill>
              </a:rPr>
              <a:t> Garantir l’accès à une énergie durable à un prix abordable</a:t>
            </a:r>
          </a:p>
        </p:txBody>
      </p:sp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4B3BE3DB-7333-493C-AFFB-8D3CB1241100}"/>
              </a:ext>
            </a:extLst>
          </p:cNvPr>
          <p:cNvSpPr/>
          <p:nvPr/>
        </p:nvSpPr>
        <p:spPr>
          <a:xfrm>
            <a:off x="5221577" y="3194422"/>
            <a:ext cx="6007286" cy="8333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2000">
                <a:solidFill>
                  <a:srgbClr val="3E5876"/>
                </a:solidFill>
              </a:rPr>
              <a:t>Déclinaison en objectifs sectoriels dont la somme permet d’atteindre l’objectif global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5D671AA1-1E0E-46B1-85EB-2FB52DAC0B20}"/>
              </a:ext>
            </a:extLst>
          </p:cNvPr>
          <p:cNvCxnSpPr>
            <a:cxnSpLocks/>
          </p:cNvCxnSpPr>
          <p:nvPr/>
        </p:nvCxnSpPr>
        <p:spPr>
          <a:xfrm>
            <a:off x="4786511" y="2059053"/>
            <a:ext cx="644235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DA4237CE-75C5-40C3-AFFC-1559C3108DEE}"/>
              </a:ext>
            </a:extLst>
          </p:cNvPr>
          <p:cNvCxnSpPr>
            <a:cxnSpLocks/>
          </p:cNvCxnSpPr>
          <p:nvPr/>
        </p:nvCxnSpPr>
        <p:spPr>
          <a:xfrm>
            <a:off x="4786511" y="3163257"/>
            <a:ext cx="644235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AAABFD92-4857-470C-9ECA-6914BE95AEDC}"/>
              </a:ext>
            </a:extLst>
          </p:cNvPr>
          <p:cNvCxnSpPr>
            <a:cxnSpLocks/>
          </p:cNvCxnSpPr>
          <p:nvPr/>
        </p:nvCxnSpPr>
        <p:spPr>
          <a:xfrm>
            <a:off x="5956300" y="4027789"/>
            <a:ext cx="527256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BEE7D057-2FBD-4F87-9997-B505344D5650}"/>
              </a:ext>
            </a:extLst>
          </p:cNvPr>
          <p:cNvCxnSpPr>
            <a:cxnSpLocks/>
          </p:cNvCxnSpPr>
          <p:nvPr/>
        </p:nvCxnSpPr>
        <p:spPr>
          <a:xfrm>
            <a:off x="5956300" y="4789789"/>
            <a:ext cx="527256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 : coins arrondis 87">
            <a:extLst>
              <a:ext uri="{FF2B5EF4-FFF2-40B4-BE49-F238E27FC236}">
                <a16:creationId xmlns:a16="http://schemas.microsoft.com/office/drawing/2014/main" id="{66388825-A9F0-4A45-AF18-EAE848348902}"/>
              </a:ext>
            </a:extLst>
          </p:cNvPr>
          <p:cNvSpPr/>
          <p:nvPr/>
        </p:nvSpPr>
        <p:spPr>
          <a:xfrm>
            <a:off x="5856062" y="4058954"/>
            <a:ext cx="5446608" cy="766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1600" dirty="0">
                <a:solidFill>
                  <a:srgbClr val="3E5876"/>
                </a:solidFill>
              </a:rPr>
              <a:t>Traduire les objectifs en scénarios concrets pour matérialiser l’ampleur des enjeux et dimensionner les actions</a:t>
            </a:r>
          </a:p>
        </p:txBody>
      </p:sp>
      <p:sp>
        <p:nvSpPr>
          <p:cNvPr id="72" name="Rectangle : coins arrondis 71">
            <a:extLst>
              <a:ext uri="{FF2B5EF4-FFF2-40B4-BE49-F238E27FC236}">
                <a16:creationId xmlns:a16="http://schemas.microsoft.com/office/drawing/2014/main" id="{EF013041-A08B-47D6-878C-852A80F6FC71}"/>
              </a:ext>
            </a:extLst>
          </p:cNvPr>
          <p:cNvSpPr/>
          <p:nvPr/>
        </p:nvSpPr>
        <p:spPr>
          <a:xfrm>
            <a:off x="5259677" y="4756522"/>
            <a:ext cx="6007286" cy="8333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dirty="0">
                <a:solidFill>
                  <a:srgbClr val="3E5876"/>
                </a:solidFill>
              </a:rPr>
              <a:t>Les actions menées par la commune et ses partenaires participent à l’atteinte des objectifs sectoriels. Elles impactent chacune un ou plusieurs indicateurs issus des scénarios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7CFCFCE-EB0B-FCE8-5252-54E8C91E85F3}"/>
              </a:ext>
            </a:extLst>
          </p:cNvPr>
          <p:cNvSpPr txBox="1">
            <a:spLocks/>
          </p:cNvSpPr>
          <p:nvPr/>
        </p:nvSpPr>
        <p:spPr>
          <a:xfrm>
            <a:off x="1260628" y="365126"/>
            <a:ext cx="10093171" cy="70796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Nunito Semi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fr-FR" sz="4400" dirty="0">
                <a:solidFill>
                  <a:srgbClr val="3E5876"/>
                </a:solidFill>
              </a:rPr>
              <a:t>Outil POLLEC – Cadre logique </a:t>
            </a:r>
            <a:endParaRPr lang="fr-BE" sz="4400" dirty="0">
              <a:solidFill>
                <a:srgbClr val="3E58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249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4508548-A585-456E-B73C-1A6D213A2392}"/>
              </a:ext>
            </a:extLst>
          </p:cNvPr>
          <p:cNvSpPr/>
          <p:nvPr/>
        </p:nvSpPr>
        <p:spPr>
          <a:xfrm>
            <a:off x="4656373" y="1412561"/>
            <a:ext cx="5624322" cy="467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2000">
                <a:solidFill>
                  <a:srgbClr val="3E5876"/>
                </a:solidFill>
              </a:rPr>
              <a:t>Territoire 100% renouvelable à l’horizon 2050</a:t>
            </a:r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6898FA17-E908-425C-A27D-71D403146D62}"/>
              </a:ext>
            </a:extLst>
          </p:cNvPr>
          <p:cNvSpPr/>
          <p:nvPr/>
        </p:nvSpPr>
        <p:spPr>
          <a:xfrm>
            <a:off x="4656373" y="2391906"/>
            <a:ext cx="6572493" cy="7713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2000" dirty="0">
                <a:solidFill>
                  <a:srgbClr val="3E5876"/>
                </a:solidFill>
              </a:rPr>
              <a:t>Réduire les émissions de 55% à l’horizon 2030</a:t>
            </a:r>
          </a:p>
        </p:txBody>
      </p:sp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4B3BE3DB-7333-493C-AFFB-8D3CB1241100}"/>
              </a:ext>
            </a:extLst>
          </p:cNvPr>
          <p:cNvSpPr/>
          <p:nvPr/>
        </p:nvSpPr>
        <p:spPr>
          <a:xfrm>
            <a:off x="5221577" y="3262416"/>
            <a:ext cx="6007286" cy="765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2000">
                <a:solidFill>
                  <a:srgbClr val="3E5876"/>
                </a:solidFill>
              </a:rPr>
              <a:t>Réduire de 40% la consommation du logement entre 2020 et 2030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5D671AA1-1E0E-46B1-85EB-2FB52DAC0B20}"/>
              </a:ext>
            </a:extLst>
          </p:cNvPr>
          <p:cNvCxnSpPr>
            <a:cxnSpLocks/>
          </p:cNvCxnSpPr>
          <p:nvPr/>
        </p:nvCxnSpPr>
        <p:spPr>
          <a:xfrm>
            <a:off x="4786511" y="2097153"/>
            <a:ext cx="644235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DA4237CE-75C5-40C3-AFFC-1559C3108DEE}"/>
              </a:ext>
            </a:extLst>
          </p:cNvPr>
          <p:cNvCxnSpPr>
            <a:cxnSpLocks/>
          </p:cNvCxnSpPr>
          <p:nvPr/>
        </p:nvCxnSpPr>
        <p:spPr>
          <a:xfrm>
            <a:off x="4786511" y="3163257"/>
            <a:ext cx="644235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AAABFD92-4857-470C-9ECA-6914BE95AEDC}"/>
              </a:ext>
            </a:extLst>
          </p:cNvPr>
          <p:cNvCxnSpPr>
            <a:cxnSpLocks/>
          </p:cNvCxnSpPr>
          <p:nvPr/>
        </p:nvCxnSpPr>
        <p:spPr>
          <a:xfrm>
            <a:off x="5956300" y="4027789"/>
            <a:ext cx="527256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BEE7D057-2FBD-4F87-9997-B505344D5650}"/>
              </a:ext>
            </a:extLst>
          </p:cNvPr>
          <p:cNvCxnSpPr>
            <a:cxnSpLocks/>
          </p:cNvCxnSpPr>
          <p:nvPr/>
        </p:nvCxnSpPr>
        <p:spPr>
          <a:xfrm>
            <a:off x="5956300" y="4789789"/>
            <a:ext cx="527256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 : coins arrondis 87">
            <a:extLst>
              <a:ext uri="{FF2B5EF4-FFF2-40B4-BE49-F238E27FC236}">
                <a16:creationId xmlns:a16="http://schemas.microsoft.com/office/drawing/2014/main" id="{66388825-A9F0-4A45-AF18-EAE848348902}"/>
              </a:ext>
            </a:extLst>
          </p:cNvPr>
          <p:cNvSpPr/>
          <p:nvPr/>
        </p:nvSpPr>
        <p:spPr>
          <a:xfrm>
            <a:off x="5856061" y="3992106"/>
            <a:ext cx="5845967" cy="8333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>
                <a:solidFill>
                  <a:srgbClr val="3E5876"/>
                </a:solidFill>
              </a:rPr>
              <a:t>Nombre de logements rénovés vers la standard basse énergie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>
                <a:solidFill>
                  <a:srgbClr val="3E5876"/>
                </a:solidFill>
              </a:rPr>
              <a:t>Nombre de ménages réalisant 10% d’économie d’énergie par comportement </a:t>
            </a:r>
          </a:p>
        </p:txBody>
      </p:sp>
      <p:sp>
        <p:nvSpPr>
          <p:cNvPr id="72" name="Rectangle : coins arrondis 71">
            <a:extLst>
              <a:ext uri="{FF2B5EF4-FFF2-40B4-BE49-F238E27FC236}">
                <a16:creationId xmlns:a16="http://schemas.microsoft.com/office/drawing/2014/main" id="{EF013041-A08B-47D6-878C-852A80F6FC71}"/>
              </a:ext>
            </a:extLst>
          </p:cNvPr>
          <p:cNvSpPr/>
          <p:nvPr/>
        </p:nvSpPr>
        <p:spPr>
          <a:xfrm>
            <a:off x="5259677" y="4794622"/>
            <a:ext cx="6007286" cy="8333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3E5876"/>
                </a:solidFill>
              </a:rPr>
              <a:t>Primes « énergie 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3E5876"/>
                </a:solidFill>
              </a:rPr>
              <a:t>Plateforme de rénovation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A1E31715-D25C-8F7D-F384-D581C26E7D71}"/>
              </a:ext>
            </a:extLst>
          </p:cNvPr>
          <p:cNvSpPr txBox="1">
            <a:spLocks/>
          </p:cNvSpPr>
          <p:nvPr/>
        </p:nvSpPr>
        <p:spPr>
          <a:xfrm>
            <a:off x="1260628" y="365126"/>
            <a:ext cx="10093171" cy="70796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Nunito Semi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fr-FR" sz="4400" dirty="0"/>
              <a:t>Cadre logique - Exemple </a:t>
            </a:r>
            <a:endParaRPr lang="fr-BE" sz="4400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E5847E6-B094-66B1-9FEC-4CACFDDBE233}"/>
              </a:ext>
            </a:extLst>
          </p:cNvPr>
          <p:cNvSpPr/>
          <p:nvPr/>
        </p:nvSpPr>
        <p:spPr>
          <a:xfrm>
            <a:off x="1397954" y="1400847"/>
            <a:ext cx="2184400" cy="584200"/>
          </a:xfrm>
          <a:prstGeom prst="roundRect">
            <a:avLst/>
          </a:prstGeom>
          <a:solidFill>
            <a:srgbClr val="3E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/>
              <a:t>Vision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4E1B853-B9FA-DC49-31C1-555B723D1E59}"/>
              </a:ext>
            </a:extLst>
          </p:cNvPr>
          <p:cNvSpPr/>
          <p:nvPr/>
        </p:nvSpPr>
        <p:spPr>
          <a:xfrm>
            <a:off x="963134" y="2244315"/>
            <a:ext cx="3047737" cy="802294"/>
          </a:xfrm>
          <a:prstGeom prst="roundRect">
            <a:avLst/>
          </a:prstGeom>
          <a:solidFill>
            <a:srgbClr val="3E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/>
              <a:t>Objectifs </a:t>
            </a:r>
            <a:r>
              <a:rPr lang="fr-BE"/>
              <a:t>(atténuation/adaptation)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1322E55-2861-D6A5-ED37-12F7981BFD3E}"/>
              </a:ext>
            </a:extLst>
          </p:cNvPr>
          <p:cNvSpPr/>
          <p:nvPr/>
        </p:nvSpPr>
        <p:spPr>
          <a:xfrm>
            <a:off x="813524" y="3675680"/>
            <a:ext cx="549273" cy="451586"/>
          </a:xfrm>
          <a:prstGeom prst="roundRect">
            <a:avLst/>
          </a:prstGeom>
          <a:solidFill>
            <a:srgbClr val="3E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/>
              <a:t>…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6AF6CC6-4BD5-FFB9-C221-7D6C4ADF8A83}"/>
              </a:ext>
            </a:extLst>
          </p:cNvPr>
          <p:cNvSpPr/>
          <p:nvPr/>
        </p:nvSpPr>
        <p:spPr>
          <a:xfrm>
            <a:off x="2254443" y="3675680"/>
            <a:ext cx="549273" cy="451586"/>
          </a:xfrm>
          <a:prstGeom prst="roundRect">
            <a:avLst/>
          </a:prstGeom>
          <a:solidFill>
            <a:srgbClr val="3E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/>
              <a:t>…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5CE50AF0-008A-FE80-F85D-BB56A087FB44}"/>
              </a:ext>
            </a:extLst>
          </p:cNvPr>
          <p:cNvSpPr/>
          <p:nvPr/>
        </p:nvSpPr>
        <p:spPr>
          <a:xfrm>
            <a:off x="1541661" y="3684101"/>
            <a:ext cx="549273" cy="451586"/>
          </a:xfrm>
          <a:prstGeom prst="roundRect">
            <a:avLst/>
          </a:prstGeom>
          <a:solidFill>
            <a:srgbClr val="3E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/>
              <a:t>…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C484BC3F-FEF0-F709-38DE-977400081848}"/>
              </a:ext>
            </a:extLst>
          </p:cNvPr>
          <p:cNvSpPr/>
          <p:nvPr/>
        </p:nvSpPr>
        <p:spPr>
          <a:xfrm>
            <a:off x="3602753" y="3675680"/>
            <a:ext cx="549273" cy="451586"/>
          </a:xfrm>
          <a:prstGeom prst="roundRect">
            <a:avLst/>
          </a:prstGeom>
          <a:solidFill>
            <a:srgbClr val="3E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/>
              <a:t>…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DF1934D7-2CAB-5726-8E3A-0CA2B744B1EA}"/>
              </a:ext>
            </a:extLst>
          </p:cNvPr>
          <p:cNvSpPr/>
          <p:nvPr/>
        </p:nvSpPr>
        <p:spPr>
          <a:xfrm>
            <a:off x="2928598" y="3675680"/>
            <a:ext cx="549273" cy="451586"/>
          </a:xfrm>
          <a:prstGeom prst="roundRect">
            <a:avLst/>
          </a:prstGeom>
          <a:solidFill>
            <a:srgbClr val="3E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/>
              <a:t>…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AD04F0F0-58A2-C8AF-AF50-848EED51927B}"/>
              </a:ext>
            </a:extLst>
          </p:cNvPr>
          <p:cNvSpPr/>
          <p:nvPr/>
        </p:nvSpPr>
        <p:spPr>
          <a:xfrm>
            <a:off x="715618" y="3233842"/>
            <a:ext cx="3542768" cy="1041008"/>
          </a:xfrm>
          <a:prstGeom prst="roundRect">
            <a:avLst/>
          </a:prstGeom>
          <a:noFill/>
          <a:ln>
            <a:solidFill>
              <a:srgbClr val="3E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2000" dirty="0">
                <a:solidFill>
                  <a:srgbClr val="3E5876"/>
                </a:solidFill>
              </a:rPr>
              <a:t>Objectifs sectoriels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47E35478-E793-538D-CD6F-05FA459778C7}"/>
              </a:ext>
            </a:extLst>
          </p:cNvPr>
          <p:cNvSpPr/>
          <p:nvPr/>
        </p:nvSpPr>
        <p:spPr>
          <a:xfrm>
            <a:off x="715618" y="4439884"/>
            <a:ext cx="3542768" cy="1118015"/>
          </a:xfrm>
          <a:prstGeom prst="roundRect">
            <a:avLst/>
          </a:prstGeom>
          <a:noFill/>
          <a:ln>
            <a:solidFill>
              <a:srgbClr val="3E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fr-BE" sz="2000" dirty="0">
                <a:solidFill>
                  <a:srgbClr val="3E5876"/>
                </a:solidFill>
              </a:rPr>
              <a:t>Actions</a:t>
            </a:r>
            <a:r>
              <a:rPr lang="fr-BE" sz="2000" dirty="0">
                <a:solidFill>
                  <a:srgbClr val="004676"/>
                </a:solidFill>
              </a:rPr>
              <a:t> 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0CAB55E9-A0F2-9933-6710-C76E60D3DA63}"/>
              </a:ext>
            </a:extLst>
          </p:cNvPr>
          <p:cNvSpPr/>
          <p:nvPr/>
        </p:nvSpPr>
        <p:spPr>
          <a:xfrm>
            <a:off x="978624" y="4628180"/>
            <a:ext cx="549273" cy="451586"/>
          </a:xfrm>
          <a:prstGeom prst="roundRect">
            <a:avLst/>
          </a:prstGeom>
          <a:solidFill>
            <a:srgbClr val="3E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/>
              <a:t>…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A1994E6C-C52D-215B-7F7C-43CF4A4A9426}"/>
              </a:ext>
            </a:extLst>
          </p:cNvPr>
          <p:cNvSpPr/>
          <p:nvPr/>
        </p:nvSpPr>
        <p:spPr>
          <a:xfrm>
            <a:off x="2203643" y="4628180"/>
            <a:ext cx="549273" cy="451586"/>
          </a:xfrm>
          <a:prstGeom prst="roundRect">
            <a:avLst/>
          </a:prstGeom>
          <a:solidFill>
            <a:srgbClr val="3E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/>
              <a:t>…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E5D6BE62-4653-55BD-B86A-B77B46EAEDD8}"/>
              </a:ext>
            </a:extLst>
          </p:cNvPr>
          <p:cNvSpPr/>
          <p:nvPr/>
        </p:nvSpPr>
        <p:spPr>
          <a:xfrm>
            <a:off x="1592461" y="4636601"/>
            <a:ext cx="549273" cy="451586"/>
          </a:xfrm>
          <a:prstGeom prst="roundRect">
            <a:avLst/>
          </a:prstGeom>
          <a:solidFill>
            <a:srgbClr val="3E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/>
              <a:t>…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95F4BA6B-85CF-61B1-1B99-16A07898E4F8}"/>
              </a:ext>
            </a:extLst>
          </p:cNvPr>
          <p:cNvSpPr/>
          <p:nvPr/>
        </p:nvSpPr>
        <p:spPr>
          <a:xfrm>
            <a:off x="3437653" y="4628180"/>
            <a:ext cx="549273" cy="451586"/>
          </a:xfrm>
          <a:prstGeom prst="roundRect">
            <a:avLst/>
          </a:prstGeom>
          <a:solidFill>
            <a:srgbClr val="3E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/>
              <a:t>…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EC2A52FF-26ED-20D8-4BF5-250F13B03F97}"/>
              </a:ext>
            </a:extLst>
          </p:cNvPr>
          <p:cNvSpPr/>
          <p:nvPr/>
        </p:nvSpPr>
        <p:spPr>
          <a:xfrm>
            <a:off x="2826998" y="4628180"/>
            <a:ext cx="549273" cy="451586"/>
          </a:xfrm>
          <a:prstGeom prst="roundRect">
            <a:avLst/>
          </a:prstGeom>
          <a:solidFill>
            <a:srgbClr val="3E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/>
              <a:t>…</a:t>
            </a:r>
          </a:p>
        </p:txBody>
      </p:sp>
      <p:cxnSp>
        <p:nvCxnSpPr>
          <p:cNvPr id="28" name="Connecteur : en angle 27">
            <a:extLst>
              <a:ext uri="{FF2B5EF4-FFF2-40B4-BE49-F238E27FC236}">
                <a16:creationId xmlns:a16="http://schemas.microsoft.com/office/drawing/2014/main" id="{8B9EBCEC-17C5-96A4-545B-787D06FA5053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rot="5400000">
            <a:off x="2358945" y="2113106"/>
            <a:ext cx="259268" cy="3151"/>
          </a:xfrm>
          <a:prstGeom prst="bentConnector3">
            <a:avLst/>
          </a:prstGeom>
          <a:ln w="25400">
            <a:solidFill>
              <a:srgbClr val="3E58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 : en angle 32">
            <a:extLst>
              <a:ext uri="{FF2B5EF4-FFF2-40B4-BE49-F238E27FC236}">
                <a16:creationId xmlns:a16="http://schemas.microsoft.com/office/drawing/2014/main" id="{EDA59F58-5B5E-493A-3AE2-AD6D0CC1FF20}"/>
              </a:ext>
            </a:extLst>
          </p:cNvPr>
          <p:cNvCxnSpPr>
            <a:cxnSpLocks/>
            <a:stCxn id="6" idx="2"/>
            <a:endCxn id="17" idx="0"/>
          </p:cNvCxnSpPr>
          <p:nvPr/>
        </p:nvCxnSpPr>
        <p:spPr>
          <a:xfrm rot="5400000">
            <a:off x="2393387" y="3140225"/>
            <a:ext cx="187233" cy="1"/>
          </a:xfrm>
          <a:prstGeom prst="bentConnector3">
            <a:avLst>
              <a:gd name="adj1" fmla="val 50000"/>
            </a:avLst>
          </a:prstGeom>
          <a:ln w="25400">
            <a:solidFill>
              <a:srgbClr val="3E58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 : en angle 35">
            <a:extLst>
              <a:ext uri="{FF2B5EF4-FFF2-40B4-BE49-F238E27FC236}">
                <a16:creationId xmlns:a16="http://schemas.microsoft.com/office/drawing/2014/main" id="{84C0A0E3-FAEF-EFA9-8DCD-54AE79609F96}"/>
              </a:ext>
            </a:extLst>
          </p:cNvPr>
          <p:cNvCxnSpPr>
            <a:cxnSpLocks/>
            <a:stCxn id="7" idx="2"/>
            <a:endCxn id="21" idx="0"/>
          </p:cNvCxnSpPr>
          <p:nvPr/>
        </p:nvCxnSpPr>
        <p:spPr>
          <a:xfrm rot="16200000" flipH="1">
            <a:off x="920254" y="4295173"/>
            <a:ext cx="500914" cy="165100"/>
          </a:xfrm>
          <a:prstGeom prst="bentConnector3">
            <a:avLst>
              <a:gd name="adj1" fmla="val 50000"/>
            </a:avLst>
          </a:prstGeom>
          <a:ln w="25400">
            <a:solidFill>
              <a:srgbClr val="3E58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 : en angle 36">
            <a:extLst>
              <a:ext uri="{FF2B5EF4-FFF2-40B4-BE49-F238E27FC236}">
                <a16:creationId xmlns:a16="http://schemas.microsoft.com/office/drawing/2014/main" id="{EFFA2337-4253-28EB-B14F-FD887230D7A1}"/>
              </a:ext>
            </a:extLst>
          </p:cNvPr>
          <p:cNvCxnSpPr>
            <a:cxnSpLocks/>
            <a:stCxn id="13" idx="2"/>
            <a:endCxn id="23" idx="0"/>
          </p:cNvCxnSpPr>
          <p:nvPr/>
        </p:nvCxnSpPr>
        <p:spPr>
          <a:xfrm rot="16200000" flipH="1">
            <a:off x="1591241" y="4360744"/>
            <a:ext cx="500914" cy="50800"/>
          </a:xfrm>
          <a:prstGeom prst="bentConnector3">
            <a:avLst>
              <a:gd name="adj1" fmla="val 50000"/>
            </a:avLst>
          </a:prstGeom>
          <a:ln w="25400">
            <a:solidFill>
              <a:srgbClr val="3E58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 : en angle 37">
            <a:extLst>
              <a:ext uri="{FF2B5EF4-FFF2-40B4-BE49-F238E27FC236}">
                <a16:creationId xmlns:a16="http://schemas.microsoft.com/office/drawing/2014/main" id="{7BC68CC0-1D3E-27F1-6179-98F8B618431E}"/>
              </a:ext>
            </a:extLst>
          </p:cNvPr>
          <p:cNvCxnSpPr>
            <a:cxnSpLocks/>
            <a:stCxn id="13" idx="2"/>
            <a:endCxn id="22" idx="0"/>
          </p:cNvCxnSpPr>
          <p:nvPr/>
        </p:nvCxnSpPr>
        <p:spPr>
          <a:xfrm rot="16200000" flipH="1">
            <a:off x="1901043" y="4050942"/>
            <a:ext cx="492493" cy="661982"/>
          </a:xfrm>
          <a:prstGeom prst="bentConnector3">
            <a:avLst>
              <a:gd name="adj1" fmla="val 50000"/>
            </a:avLst>
          </a:prstGeom>
          <a:ln w="25400">
            <a:solidFill>
              <a:srgbClr val="3E58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 : en angle 38">
            <a:extLst>
              <a:ext uri="{FF2B5EF4-FFF2-40B4-BE49-F238E27FC236}">
                <a16:creationId xmlns:a16="http://schemas.microsoft.com/office/drawing/2014/main" id="{6112060B-A223-0246-9A9B-403E69DB1BE1}"/>
              </a:ext>
            </a:extLst>
          </p:cNvPr>
          <p:cNvCxnSpPr>
            <a:cxnSpLocks/>
            <a:stCxn id="9" idx="2"/>
            <a:endCxn id="26" idx="0"/>
          </p:cNvCxnSpPr>
          <p:nvPr/>
        </p:nvCxnSpPr>
        <p:spPr>
          <a:xfrm rot="16200000" flipH="1">
            <a:off x="2564900" y="4091445"/>
            <a:ext cx="500914" cy="572555"/>
          </a:xfrm>
          <a:prstGeom prst="bentConnector3">
            <a:avLst>
              <a:gd name="adj1" fmla="val 50000"/>
            </a:avLst>
          </a:prstGeom>
          <a:ln w="25400">
            <a:solidFill>
              <a:srgbClr val="3E58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 : en angle 39">
            <a:extLst>
              <a:ext uri="{FF2B5EF4-FFF2-40B4-BE49-F238E27FC236}">
                <a16:creationId xmlns:a16="http://schemas.microsoft.com/office/drawing/2014/main" id="{239C0770-0CF6-9A1D-0FC5-E94B5A4D85F1}"/>
              </a:ext>
            </a:extLst>
          </p:cNvPr>
          <p:cNvCxnSpPr>
            <a:cxnSpLocks/>
            <a:stCxn id="16" idx="2"/>
            <a:endCxn id="24" idx="0"/>
          </p:cNvCxnSpPr>
          <p:nvPr/>
        </p:nvCxnSpPr>
        <p:spPr>
          <a:xfrm rot="16200000" flipH="1">
            <a:off x="3207305" y="4123195"/>
            <a:ext cx="500914" cy="509055"/>
          </a:xfrm>
          <a:prstGeom prst="bentConnector3">
            <a:avLst>
              <a:gd name="adj1" fmla="val 50000"/>
            </a:avLst>
          </a:prstGeom>
          <a:ln w="25400">
            <a:solidFill>
              <a:srgbClr val="3E58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 : en angle 40">
            <a:extLst>
              <a:ext uri="{FF2B5EF4-FFF2-40B4-BE49-F238E27FC236}">
                <a16:creationId xmlns:a16="http://schemas.microsoft.com/office/drawing/2014/main" id="{48276F29-545F-F9EF-B4A9-6BF93CDDAB54}"/>
              </a:ext>
            </a:extLst>
          </p:cNvPr>
          <p:cNvCxnSpPr>
            <a:cxnSpLocks/>
            <a:stCxn id="14" idx="2"/>
            <a:endCxn id="24" idx="0"/>
          </p:cNvCxnSpPr>
          <p:nvPr/>
        </p:nvCxnSpPr>
        <p:spPr>
          <a:xfrm rot="5400000">
            <a:off x="3544383" y="4295173"/>
            <a:ext cx="500914" cy="165100"/>
          </a:xfrm>
          <a:prstGeom prst="bentConnector3">
            <a:avLst>
              <a:gd name="adj1" fmla="val 50000"/>
            </a:avLst>
          </a:prstGeom>
          <a:ln w="25400">
            <a:solidFill>
              <a:srgbClr val="3E58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2303ABC1-9BFA-1097-9435-CEBB00765A1B}"/>
              </a:ext>
            </a:extLst>
          </p:cNvPr>
          <p:cNvSpPr/>
          <p:nvPr/>
        </p:nvSpPr>
        <p:spPr>
          <a:xfrm>
            <a:off x="4382921" y="4064932"/>
            <a:ext cx="1473142" cy="615523"/>
          </a:xfrm>
          <a:prstGeom prst="roundRect">
            <a:avLst/>
          </a:prstGeom>
          <a:solidFill>
            <a:srgbClr val="3E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>
                <a:solidFill>
                  <a:schemeClr val="bg1"/>
                </a:solidFill>
              </a:rPr>
              <a:t>Scénarios</a:t>
            </a: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0C1DE1FB-AD1D-691D-61E1-98B7245644CD}"/>
              </a:ext>
            </a:extLst>
          </p:cNvPr>
          <p:cNvSpPr/>
          <p:nvPr/>
        </p:nvSpPr>
        <p:spPr>
          <a:xfrm rot="5400000">
            <a:off x="4090929" y="4430707"/>
            <a:ext cx="615523" cy="775640"/>
          </a:xfrm>
          <a:prstGeom prst="arc">
            <a:avLst>
              <a:gd name="adj1" fmla="val 15612538"/>
              <a:gd name="adj2" fmla="val 0"/>
            </a:avLst>
          </a:prstGeom>
          <a:ln w="50800">
            <a:solidFill>
              <a:srgbClr val="3E587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7CFE86C5-C441-9372-607D-15DF1ABC6A6A}"/>
              </a:ext>
            </a:extLst>
          </p:cNvPr>
          <p:cNvSpPr/>
          <p:nvPr/>
        </p:nvSpPr>
        <p:spPr>
          <a:xfrm rot="21428765">
            <a:off x="4167184" y="3717984"/>
            <a:ext cx="615523" cy="608048"/>
          </a:xfrm>
          <a:prstGeom prst="arc">
            <a:avLst>
              <a:gd name="adj1" fmla="val 15612538"/>
              <a:gd name="adj2" fmla="val 0"/>
            </a:avLst>
          </a:prstGeom>
          <a:ln w="50800">
            <a:solidFill>
              <a:srgbClr val="3E587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097578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CC73207-5567-4E20-9D6A-D963DA776B9C}"/>
              </a:ext>
            </a:extLst>
          </p:cNvPr>
          <p:cNvSpPr txBox="1">
            <a:spLocks/>
          </p:cNvSpPr>
          <p:nvPr/>
        </p:nvSpPr>
        <p:spPr>
          <a:xfrm>
            <a:off x="679961" y="1000988"/>
            <a:ext cx="100931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Nunito SemiBold" pitchFamily="2" charset="0"/>
              <a:buChar char="›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Nunito" pitchFamily="2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accent6"/>
                </a:solidFill>
                <a:latin typeface="Nunito"/>
              </a:rPr>
              <a:t>Que faire si un message du type de celui-ci apparaît lorsque je pousse sur un bouton?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6"/>
              </a:solidFill>
              <a:latin typeface="Nunito"/>
            </a:endParaRPr>
          </a:p>
          <a:p>
            <a:pPr marL="457200" lvl="1" indent="0">
              <a:buNone/>
            </a:pPr>
            <a:endParaRPr lang="fr-BE" sz="2000" dirty="0">
              <a:solidFill>
                <a:schemeClr val="accent6"/>
              </a:solidFill>
              <a:latin typeface="Nunito" pitchFamily="2" charset="77"/>
            </a:endParaRPr>
          </a:p>
          <a:p>
            <a:pPr marL="1028700" lvl="1" indent="-342900">
              <a:buClr>
                <a:schemeClr val="tx2"/>
              </a:buClr>
              <a:buFont typeface="Nunito" pitchFamily="2" charset="0"/>
              <a:buChar char="»"/>
            </a:pPr>
            <a:endParaRPr lang="fr-FR" dirty="0"/>
          </a:p>
          <a:p>
            <a:endParaRPr lang="fr-BE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9419759-EA00-4A16-80BB-2469EBF8A0E6}"/>
              </a:ext>
            </a:extLst>
          </p:cNvPr>
          <p:cNvSpPr txBox="1">
            <a:spLocks/>
          </p:cNvSpPr>
          <p:nvPr/>
        </p:nvSpPr>
        <p:spPr>
          <a:xfrm>
            <a:off x="1223683" y="-65951"/>
            <a:ext cx="10093171" cy="1135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Nunito Semi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fr-FR" sz="4400" dirty="0"/>
              <a:t>Exécution des macros</a:t>
            </a:r>
            <a:endParaRPr lang="fr-BE" sz="4400" dirty="0"/>
          </a:p>
        </p:txBody>
      </p:sp>
      <p:sp>
        <p:nvSpPr>
          <p:cNvPr id="10" name="Espace réservé de la date 21">
            <a:extLst>
              <a:ext uri="{FF2B5EF4-FFF2-40B4-BE49-F238E27FC236}">
                <a16:creationId xmlns:a16="http://schemas.microsoft.com/office/drawing/2014/main" id="{FA420B71-9C48-4944-B3BD-A3EFEAFFEB1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>
                <a:solidFill>
                  <a:schemeClr val="accent2"/>
                </a:solidFill>
                <a:latin typeface="Nunito" pitchFamily="2" charset="0"/>
              </a:rPr>
              <a:t>www.energiecommune.be</a:t>
            </a:r>
            <a:endParaRPr lang="fr-BE" sz="1000">
              <a:solidFill>
                <a:schemeClr val="accent2"/>
              </a:solidFill>
              <a:latin typeface="Nunito" pitchFamily="2" charset="0"/>
            </a:endParaRPr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6D01C5A0-9297-049E-9CA2-904FE4512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615" y="1318744"/>
            <a:ext cx="7043135" cy="1051191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C2CCB237-0AE9-A983-AEBE-3583B4270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" y="2201591"/>
            <a:ext cx="1937183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Accueil, Options, Centre de gestion de la confidentialité, Paramètres du Centre de gestion de la confidentialité, Paramètres des macros et cliquez sur « Activer les macros … » </a:t>
            </a:r>
            <a:endParaRPr kumimoji="0" lang="fr-BE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91490384-FAAC-51BD-FE8D-14A4DA360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3429000"/>
            <a:ext cx="5761038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6901DCBF-69C7-B348-30E1-08FA8E689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501" y="2416172"/>
            <a:ext cx="4144674" cy="429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CC73207-5567-4E20-9D6A-D963DA776B9C}"/>
              </a:ext>
            </a:extLst>
          </p:cNvPr>
          <p:cNvSpPr txBox="1">
            <a:spLocks/>
          </p:cNvSpPr>
          <p:nvPr/>
        </p:nvSpPr>
        <p:spPr>
          <a:xfrm>
            <a:off x="679961" y="1000988"/>
            <a:ext cx="100931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Nunito SemiBold" pitchFamily="2" charset="0"/>
              <a:buChar char="›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Nunito" pitchFamily="2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BE" sz="3200" dirty="0">
                <a:solidFill>
                  <a:schemeClr val="accent6"/>
                </a:solidFill>
                <a:latin typeface="Nunito"/>
              </a:rPr>
              <a:t> … cohérents avec ceux du PACE.</a:t>
            </a:r>
          </a:p>
          <a:p>
            <a:pPr marL="457200" lvl="1" indent="0">
              <a:buNone/>
            </a:pPr>
            <a:endParaRPr lang="fr-BE" sz="2000" dirty="0">
              <a:solidFill>
                <a:schemeClr val="accent6"/>
              </a:solidFill>
              <a:latin typeface="Nunito" pitchFamily="2" charset="77"/>
            </a:endParaRPr>
          </a:p>
          <a:p>
            <a:pPr marL="1028700" lvl="1" indent="-342900">
              <a:buClr>
                <a:schemeClr val="tx2"/>
              </a:buClr>
              <a:buFont typeface="Nunito" pitchFamily="2" charset="0"/>
              <a:buChar char="»"/>
            </a:pPr>
            <a:endParaRPr lang="fr-FR" dirty="0"/>
          </a:p>
          <a:p>
            <a:endParaRPr lang="fr-BE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9419759-EA00-4A16-80BB-2469EBF8A0E6}"/>
              </a:ext>
            </a:extLst>
          </p:cNvPr>
          <p:cNvSpPr txBox="1">
            <a:spLocks/>
          </p:cNvSpPr>
          <p:nvPr/>
        </p:nvSpPr>
        <p:spPr>
          <a:xfrm>
            <a:off x="1223683" y="-65951"/>
            <a:ext cx="10093171" cy="1135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Nunito Semi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fr-FR" sz="4400" dirty="0"/>
              <a:t>Fixer des objectifs…</a:t>
            </a:r>
            <a:endParaRPr lang="fr-BE" sz="4400" dirty="0"/>
          </a:p>
        </p:txBody>
      </p:sp>
      <p:sp>
        <p:nvSpPr>
          <p:cNvPr id="10" name="Espace réservé de la date 21">
            <a:extLst>
              <a:ext uri="{FF2B5EF4-FFF2-40B4-BE49-F238E27FC236}">
                <a16:creationId xmlns:a16="http://schemas.microsoft.com/office/drawing/2014/main" id="{FA420B71-9C48-4944-B3BD-A3EFEAFFEB1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>
                <a:solidFill>
                  <a:schemeClr val="accent2"/>
                </a:solidFill>
                <a:latin typeface="Nunito" pitchFamily="2" charset="0"/>
              </a:rPr>
              <a:t>www.energiecommune.be</a:t>
            </a:r>
            <a:endParaRPr lang="fr-BE" sz="1000">
              <a:solidFill>
                <a:schemeClr val="accent2"/>
              </a:solidFill>
              <a:latin typeface="Nunito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FE23D4-0315-E3CD-603E-397FBA6004D6}"/>
              </a:ext>
            </a:extLst>
          </p:cNvPr>
          <p:cNvSpPr txBox="1">
            <a:spLocks/>
          </p:cNvSpPr>
          <p:nvPr/>
        </p:nvSpPr>
        <p:spPr>
          <a:xfrm>
            <a:off x="363983" y="1505675"/>
            <a:ext cx="11271289" cy="34302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Nunito SemiBold" pitchFamily="2" charset="0"/>
              <a:buChar char="›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Nunito" pitchFamily="2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AutoNum type="arabicPeriod"/>
            </a:pPr>
            <a:r>
              <a:rPr lang="fr-BE" sz="2400" dirty="0">
                <a:solidFill>
                  <a:srgbClr val="3E5876"/>
                </a:solidFill>
                <a:latin typeface="Nunito"/>
              </a:rPr>
              <a:t>Fixer les objectifs d’économie d’énergie</a:t>
            </a:r>
          </a:p>
          <a:p>
            <a:pPr marL="914400" lvl="1" indent="-457200">
              <a:buAutoNum type="arabicPeriod"/>
            </a:pPr>
            <a:endParaRPr lang="fr-BE" sz="2400" dirty="0">
              <a:solidFill>
                <a:srgbClr val="3E5876"/>
              </a:solidFill>
              <a:latin typeface="Nunito"/>
            </a:endParaRPr>
          </a:p>
          <a:p>
            <a:pPr marL="914400" lvl="1" indent="-457200">
              <a:buAutoNum type="arabicPeriod"/>
            </a:pPr>
            <a:endParaRPr lang="fr-BE" sz="2400" dirty="0">
              <a:solidFill>
                <a:srgbClr val="3E5876"/>
              </a:solidFill>
              <a:latin typeface="Nunito"/>
            </a:endParaRPr>
          </a:p>
          <a:p>
            <a:pPr marL="914400" lvl="1" indent="-457200">
              <a:buAutoNum type="arabicPeriod"/>
            </a:pPr>
            <a:endParaRPr lang="fr-BE" sz="2400" dirty="0">
              <a:solidFill>
                <a:srgbClr val="3E5876"/>
              </a:solidFill>
              <a:latin typeface="Nunito"/>
            </a:endParaRPr>
          </a:p>
          <a:p>
            <a:pPr marL="914400" lvl="1" indent="-457200">
              <a:buAutoNum type="arabicPeriod"/>
            </a:pPr>
            <a:endParaRPr lang="fr-BE" sz="2400" dirty="0">
              <a:solidFill>
                <a:srgbClr val="3E5876"/>
              </a:solidFill>
              <a:latin typeface="Nunito"/>
            </a:endParaRPr>
          </a:p>
          <a:p>
            <a:pPr marL="914400" lvl="1" indent="-457200">
              <a:buAutoNum type="arabicPeriod"/>
            </a:pPr>
            <a:endParaRPr lang="fr-BE" sz="2400" dirty="0">
              <a:solidFill>
                <a:srgbClr val="3E5876"/>
              </a:solidFill>
              <a:latin typeface="Nunito"/>
            </a:endParaRPr>
          </a:p>
          <a:p>
            <a:pPr marL="914400" lvl="1" indent="-457200">
              <a:buAutoNum type="arabicPeriod"/>
            </a:pPr>
            <a:endParaRPr lang="fr-BE" sz="400" dirty="0">
              <a:solidFill>
                <a:srgbClr val="3E5876"/>
              </a:solidFill>
              <a:latin typeface="Nunito"/>
            </a:endParaRPr>
          </a:p>
          <a:p>
            <a:pPr marL="914400" lvl="1" indent="-457200">
              <a:buAutoNum type="arabicPeriod"/>
            </a:pPr>
            <a:r>
              <a:rPr lang="fr-BE" sz="2400" dirty="0">
                <a:solidFill>
                  <a:srgbClr val="3E5876"/>
                </a:solidFill>
                <a:latin typeface="Nunito"/>
              </a:rPr>
              <a:t>Estimer la production renouvelable et les transferts de vecteurs nécessaires pour atteindre une réduction des émissions de 55%</a:t>
            </a:r>
          </a:p>
          <a:p>
            <a:pPr marL="914400" lvl="1" indent="-457200">
              <a:buAutoNum type="arabicPeriod"/>
            </a:pPr>
            <a:r>
              <a:rPr lang="fr-BE" sz="2400" dirty="0">
                <a:solidFill>
                  <a:srgbClr val="3E5876"/>
                </a:solidFill>
                <a:latin typeface="Nunito"/>
              </a:rPr>
              <a:t>Fixer des objectifs de production renouvelable et de transferts de vecteurs</a:t>
            </a:r>
          </a:p>
          <a:p>
            <a:pPr lvl="1" indent="0">
              <a:buClr>
                <a:schemeClr val="tx2"/>
              </a:buClr>
              <a:buNone/>
            </a:pPr>
            <a:endParaRPr lang="fr-FR" dirty="0"/>
          </a:p>
          <a:p>
            <a:endParaRPr lang="fr-BE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0F380CE-B2F0-FDDA-4392-FE97CE4B0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265297"/>
              </p:ext>
            </p:extLst>
          </p:nvPr>
        </p:nvGraphicFramePr>
        <p:xfrm>
          <a:off x="1346269" y="1890441"/>
          <a:ext cx="9005678" cy="1738950"/>
        </p:xfrm>
        <a:graphic>
          <a:graphicData uri="http://schemas.openxmlformats.org/drawingml/2006/table">
            <a:tbl>
              <a:tblPr/>
              <a:tblGrid>
                <a:gridCol w="1347960">
                  <a:extLst>
                    <a:ext uri="{9D8B030D-6E8A-4147-A177-3AD203B41FA5}">
                      <a16:colId xmlns:a16="http://schemas.microsoft.com/office/drawing/2014/main" val="272201484"/>
                    </a:ext>
                  </a:extLst>
                </a:gridCol>
                <a:gridCol w="883693">
                  <a:extLst>
                    <a:ext uri="{9D8B030D-6E8A-4147-A177-3AD203B41FA5}">
                      <a16:colId xmlns:a16="http://schemas.microsoft.com/office/drawing/2014/main" val="799277314"/>
                    </a:ext>
                  </a:extLst>
                </a:gridCol>
                <a:gridCol w="2351115">
                  <a:extLst>
                    <a:ext uri="{9D8B030D-6E8A-4147-A177-3AD203B41FA5}">
                      <a16:colId xmlns:a16="http://schemas.microsoft.com/office/drawing/2014/main" val="2625866830"/>
                    </a:ext>
                  </a:extLst>
                </a:gridCol>
                <a:gridCol w="1971789">
                  <a:extLst>
                    <a:ext uri="{9D8B030D-6E8A-4147-A177-3AD203B41FA5}">
                      <a16:colId xmlns:a16="http://schemas.microsoft.com/office/drawing/2014/main" val="3593711139"/>
                    </a:ext>
                  </a:extLst>
                </a:gridCol>
                <a:gridCol w="2451121">
                  <a:extLst>
                    <a:ext uri="{9D8B030D-6E8A-4147-A177-3AD203B41FA5}">
                      <a16:colId xmlns:a16="http://schemas.microsoft.com/office/drawing/2014/main" val="123974923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fr-B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Nunito" pitchFamily="2" charset="0"/>
                        </a:rPr>
                        <a:t>Secteur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fr-B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Nunito" pitchFamily="2" charset="0"/>
                        </a:rPr>
                        <a:t>Wallonie PACE 2030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fr-B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Nunito" pitchFamily="2" charset="0"/>
                        </a:rPr>
                        <a:t>Exemple PAEDC 2020-2030 – 10 ans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6311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Tranport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-40%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par rapport à 2006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-40%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par rapport à 2006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5244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Logement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-4%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par an (% de 2006)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-4 x 10= -40%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par rapport à 2006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41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Tertiaire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-4%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par an (% de 2006)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-4 x 10= -40%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par rapport à 2006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9875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Industrie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-1,5%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par an (% de 2006)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-1,5 x 10 = -15%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par rapport à 2006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047932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3C40032B-9906-19AF-F3F1-212BE2BA3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737737"/>
              </p:ext>
            </p:extLst>
          </p:nvPr>
        </p:nvGraphicFramePr>
        <p:xfrm>
          <a:off x="1346269" y="4891092"/>
          <a:ext cx="5056576" cy="1338900"/>
        </p:xfrm>
        <a:graphic>
          <a:graphicData uri="http://schemas.openxmlformats.org/drawingml/2006/table">
            <a:tbl>
              <a:tblPr/>
              <a:tblGrid>
                <a:gridCol w="2971391">
                  <a:extLst>
                    <a:ext uri="{9D8B030D-6E8A-4147-A177-3AD203B41FA5}">
                      <a16:colId xmlns:a16="http://schemas.microsoft.com/office/drawing/2014/main" val="184086209"/>
                    </a:ext>
                  </a:extLst>
                </a:gridCol>
                <a:gridCol w="2085185">
                  <a:extLst>
                    <a:ext uri="{9D8B030D-6E8A-4147-A177-3AD203B41FA5}">
                      <a16:colId xmlns:a16="http://schemas.microsoft.com/office/drawing/2014/main" val="5157050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fr-B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Nunito" pitchFamily="2" charset="0"/>
                        </a:rPr>
                        <a:t>Filière</a:t>
                      </a:r>
                    </a:p>
                  </a:txBody>
                  <a:tcPr marL="72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fr-BE" sz="1400" b="1" i="0" u="none" strike="noStrike">
                          <a:solidFill>
                            <a:srgbClr val="FFFFFF"/>
                          </a:solidFill>
                          <a:effectLst/>
                          <a:latin typeface="Nunito" pitchFamily="2" charset="0"/>
                        </a:rPr>
                        <a:t>Wallonie PACE 2030</a:t>
                      </a:r>
                    </a:p>
                  </a:txBody>
                  <a:tcPr marL="720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7408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Eolien</a:t>
                      </a:r>
                    </a:p>
                  </a:txBody>
                  <a:tcPr marL="72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46%</a:t>
                      </a:r>
                    </a:p>
                  </a:txBody>
                  <a:tcPr marL="72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5719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Hydroélectricité</a:t>
                      </a:r>
                    </a:p>
                  </a:txBody>
                  <a:tcPr marL="72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3%</a:t>
                      </a:r>
                    </a:p>
                  </a:txBody>
                  <a:tcPr marL="72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5060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Biométhanisation</a:t>
                      </a:r>
                    </a:p>
                  </a:txBody>
                  <a:tcPr marL="72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13%</a:t>
                      </a:r>
                    </a:p>
                  </a:txBody>
                  <a:tcPr marL="72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001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Photovoltaïque</a:t>
                      </a:r>
                    </a:p>
                  </a:txBody>
                  <a:tcPr marL="72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38%</a:t>
                      </a:r>
                    </a:p>
                  </a:txBody>
                  <a:tcPr marL="72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438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2011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nergie Commune">
      <a:dk1>
        <a:srgbClr val="4A4A4A"/>
      </a:dk1>
      <a:lt1>
        <a:sysClr val="window" lastClr="FFFFFF"/>
      </a:lt1>
      <a:dk2>
        <a:srgbClr val="3E5876"/>
      </a:dk2>
      <a:lt2>
        <a:srgbClr val="FFFFFF"/>
      </a:lt2>
      <a:accent1>
        <a:srgbClr val="3E5876"/>
      </a:accent1>
      <a:accent2>
        <a:srgbClr val="EF4227"/>
      </a:accent2>
      <a:accent3>
        <a:srgbClr val="DC602D"/>
      </a:accent3>
      <a:accent4>
        <a:srgbClr val="FFCB46"/>
      </a:accent4>
      <a:accent5>
        <a:srgbClr val="16505B"/>
      </a:accent5>
      <a:accent6>
        <a:srgbClr val="69A2AF"/>
      </a:accent6>
      <a:hlink>
        <a:srgbClr val="3E5876"/>
      </a:hlink>
      <a:folHlink>
        <a:srgbClr val="3E587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mal-EC.potx" id="{A5EB50A0-D89E-448E-8E54-D8C770865920}" vid="{3014C11C-C7FA-4203-8A87-6CE49C03FC7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C30C93E793E04387733ADA109240D8" ma:contentTypeVersion="17" ma:contentTypeDescription="Crée un document." ma:contentTypeScope="" ma:versionID="573a09a00c9dc168b9a30d870b8a745d">
  <xsd:schema xmlns:xsd="http://www.w3.org/2001/XMLSchema" xmlns:xs="http://www.w3.org/2001/XMLSchema" xmlns:p="http://schemas.microsoft.com/office/2006/metadata/properties" xmlns:ns2="8710636d-9857-4743-9e78-7d58039af9bd" xmlns:ns3="18f0c47a-89de-4256-972f-e1abe907faa5" targetNamespace="http://schemas.microsoft.com/office/2006/metadata/properties" ma:root="true" ma:fieldsID="7628fdacf4b6ab620a135e4ff45050c0" ns2:_="" ns3:_="">
    <xsd:import namespace="8710636d-9857-4743-9e78-7d58039af9bd"/>
    <xsd:import namespace="18f0c47a-89de-4256-972f-e1abe907fa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10636d-9857-4743-9e78-7d58039af9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9d58c1fb-32c6-4b56-aee8-90a1d1f8af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0c47a-89de-4256-972f-e1abe907fa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064a744-288c-450e-83a8-f62fbb83f798}" ma:internalName="TaxCatchAll" ma:showField="CatchAllData" ma:web="18f0c47a-89de-4256-972f-e1abe907fa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8f0c47a-89de-4256-972f-e1abe907faa5" xsi:nil="true"/>
    <lcf76f155ced4ddcb4097134ff3c332f xmlns="8710636d-9857-4743-9e78-7d58039af9b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C41E09-868F-49BF-8CEB-3BAC0F64B1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278317-2342-4F77-B927-4A59288379F7}"/>
</file>

<file path=customXml/itemProps3.xml><?xml version="1.0" encoding="utf-8"?>
<ds:datastoreItem xmlns:ds="http://schemas.openxmlformats.org/officeDocument/2006/customXml" ds:itemID="{671FF570-184C-4E8A-AC8B-6FBC5D856808}">
  <ds:schemaRefs>
    <ds:schemaRef ds:uri="18f0c47a-89de-4256-972f-e1abe907faa5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8710636d-9857-4743-9e78-7d58039af9b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Presentation_support_28-29mars</Template>
  <TotalTime>32179</TotalTime>
  <Words>1166</Words>
  <Application>Microsoft Office PowerPoint</Application>
  <PresentationFormat>Grand écran</PresentationFormat>
  <Paragraphs>259</Paragraphs>
  <Slides>42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Courier New</vt:lpstr>
      <vt:lpstr>Lato</vt:lpstr>
      <vt:lpstr>Nunito</vt:lpstr>
      <vt:lpstr>Nunito SemiBold</vt:lpstr>
      <vt:lpstr>Thème Office</vt:lpstr>
      <vt:lpstr>Atelier POLLEC-Outils</vt:lpstr>
      <vt:lpstr>Présentation PowerPoint</vt:lpstr>
      <vt:lpstr>Présentation PowerPoint</vt:lpstr>
      <vt:lpstr>Outil POLLEC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Démarche  « Adapte ta commune »</vt:lpstr>
      <vt:lpstr>Présentation PowerPoint</vt:lpstr>
      <vt:lpstr>La démarche ‘Adapte ta commune’</vt:lpstr>
      <vt:lpstr>La démarche « Adapte Ta Commune »</vt:lpstr>
      <vt:lpstr>Etape 1 – Remplir le questionnaire</vt:lpstr>
      <vt:lpstr>Etape 2 – Evaluer les effets du CC</vt:lpstr>
      <vt:lpstr>Etape 2 – Evaluer les effets du CC</vt:lpstr>
      <vt:lpstr>Etape 3 – Approfondir les effets les plus impactants</vt:lpstr>
      <vt:lpstr>Etape 3 – Approfondir les effets les plus impactants</vt:lpstr>
      <vt:lpstr>Etape 4 – Exploration des actions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 attendant la mise à jour de cet outil…</vt:lpstr>
      <vt:lpstr>En attendant la mise à jour de cet outil…</vt:lpstr>
      <vt:lpstr>En attendant la mise à jour de cet outil…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POLLEC 28 mars</dc:title>
  <dc:creator>Nicolas Hubert - Energie Commune</dc:creator>
  <cp:lastModifiedBy>Frederic Praillet - Energie Commune</cp:lastModifiedBy>
  <cp:revision>20</cp:revision>
  <dcterms:created xsi:type="dcterms:W3CDTF">2022-03-22T11:17:52Z</dcterms:created>
  <dcterms:modified xsi:type="dcterms:W3CDTF">2023-12-10T14:33:39Z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0x0101004DC30C93E793E04387733ADA109240D8</vt:lpwstr>
  </property>
</Properties>
</file>