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9"/>
  </p:notesMasterIdLst>
  <p:handoutMasterIdLst>
    <p:handoutMasterId r:id="rId30"/>
  </p:handoutMasterIdLst>
  <p:sldIdLst>
    <p:sldId id="256" r:id="rId5"/>
    <p:sldId id="643" r:id="rId6"/>
    <p:sldId id="651" r:id="rId7"/>
    <p:sldId id="652" r:id="rId8"/>
    <p:sldId id="666" r:id="rId9"/>
    <p:sldId id="667" r:id="rId10"/>
    <p:sldId id="669" r:id="rId11"/>
    <p:sldId id="654" r:id="rId12"/>
    <p:sldId id="659" r:id="rId13"/>
    <p:sldId id="655" r:id="rId14"/>
    <p:sldId id="662" r:id="rId15"/>
    <p:sldId id="653" r:id="rId16"/>
    <p:sldId id="658" r:id="rId17"/>
    <p:sldId id="677" r:id="rId18"/>
    <p:sldId id="672" r:id="rId19"/>
    <p:sldId id="678" r:id="rId20"/>
    <p:sldId id="673" r:id="rId21"/>
    <p:sldId id="674" r:id="rId22"/>
    <p:sldId id="676" r:id="rId23"/>
    <p:sldId id="668" r:id="rId24"/>
    <p:sldId id="670" r:id="rId25"/>
    <p:sldId id="656" r:id="rId26"/>
    <p:sldId id="660" r:id="rId27"/>
    <p:sldId id="641" r:id="rId28"/>
  </p:sldIdLst>
  <p:sldSz cx="12192000" cy="6858000"/>
  <p:notesSz cx="7099300" cy="10234613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8BD488A-B855-406E-ADC6-27A6EEA78DA2}">
          <p14:sldIdLst>
            <p14:sldId id="256"/>
            <p14:sldId id="643"/>
            <p14:sldId id="651"/>
            <p14:sldId id="652"/>
            <p14:sldId id="666"/>
            <p14:sldId id="667"/>
            <p14:sldId id="669"/>
            <p14:sldId id="654"/>
            <p14:sldId id="659"/>
            <p14:sldId id="655"/>
            <p14:sldId id="662"/>
            <p14:sldId id="653"/>
            <p14:sldId id="658"/>
            <p14:sldId id="677"/>
            <p14:sldId id="672"/>
            <p14:sldId id="678"/>
            <p14:sldId id="673"/>
            <p14:sldId id="674"/>
            <p14:sldId id="676"/>
            <p14:sldId id="668"/>
            <p14:sldId id="670"/>
            <p14:sldId id="656"/>
            <p14:sldId id="660"/>
            <p14:sldId id="6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éphane COOLS" initials="St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C0D"/>
    <a:srgbClr val="0F709E"/>
    <a:srgbClr val="F7FFFF"/>
    <a:srgbClr val="2A7799"/>
    <a:srgbClr val="0B6582"/>
    <a:srgbClr val="227293"/>
    <a:srgbClr val="0B658F"/>
    <a:srgbClr val="D9F67E"/>
    <a:srgbClr val="D2F466"/>
    <a:srgbClr val="F8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5657E-3456-412B-9A7B-93BE6BC777CC}" v="4" dt="2023-06-26T12:04:14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CCIRILLI Sara" userId="96fe5c5a-cfb2-4fa5-b1f2-56a49af2c582" providerId="ADAL" clId="{1795657E-3456-412B-9A7B-93BE6BC777CC}"/>
    <pc:docChg chg="undo custSel modSld">
      <pc:chgData name="PICCIRILLI Sara" userId="96fe5c5a-cfb2-4fa5-b1f2-56a49af2c582" providerId="ADAL" clId="{1795657E-3456-412B-9A7B-93BE6BC777CC}" dt="2023-06-26T12:08:45.427" v="614" actId="1076"/>
      <pc:docMkLst>
        <pc:docMk/>
      </pc:docMkLst>
      <pc:sldChg chg="modSp mod">
        <pc:chgData name="PICCIRILLI Sara" userId="96fe5c5a-cfb2-4fa5-b1f2-56a49af2c582" providerId="ADAL" clId="{1795657E-3456-412B-9A7B-93BE6BC777CC}" dt="2023-06-26T11:56:26.208" v="518" actId="20577"/>
        <pc:sldMkLst>
          <pc:docMk/>
          <pc:sldMk cId="790522560" sldId="641"/>
        </pc:sldMkLst>
        <pc:spChg chg="mod">
          <ac:chgData name="PICCIRILLI Sara" userId="96fe5c5a-cfb2-4fa5-b1f2-56a49af2c582" providerId="ADAL" clId="{1795657E-3456-412B-9A7B-93BE6BC777CC}" dt="2023-06-26T11:56:26.208" v="518" actId="20577"/>
          <ac:spMkLst>
            <pc:docMk/>
            <pc:sldMk cId="790522560" sldId="641"/>
            <ac:spMk id="2" creationId="{B44A72C7-403A-437C-9866-82138F22A701}"/>
          </ac:spMkLst>
        </pc:spChg>
      </pc:sldChg>
      <pc:sldChg chg="modSp mod">
        <pc:chgData name="PICCIRILLI Sara" userId="96fe5c5a-cfb2-4fa5-b1f2-56a49af2c582" providerId="ADAL" clId="{1795657E-3456-412B-9A7B-93BE6BC777CC}" dt="2023-06-26T12:08:45.427" v="614" actId="1076"/>
        <pc:sldMkLst>
          <pc:docMk/>
          <pc:sldMk cId="494814074" sldId="660"/>
        </pc:sldMkLst>
        <pc:spChg chg="mod">
          <ac:chgData name="PICCIRILLI Sara" userId="96fe5c5a-cfb2-4fa5-b1f2-56a49af2c582" providerId="ADAL" clId="{1795657E-3456-412B-9A7B-93BE6BC777CC}" dt="2023-06-26T12:08:45.427" v="614" actId="1076"/>
          <ac:spMkLst>
            <pc:docMk/>
            <pc:sldMk cId="494814074" sldId="660"/>
            <ac:spMk id="5" creationId="{00000000-0000-0000-0000-000000000000}"/>
          </ac:spMkLst>
        </pc:spChg>
      </pc:sldChg>
    </pc:docChg>
  </pc:docChgLst>
  <pc:docChgLst>
    <pc:chgData name="Hélène Bossut" userId="S::helene.bossut_ipalle.be#ext#@walloniegov.onmicrosoft.com::4032cbc3-b27e-4665-acb9-f698ffcb1d87" providerId="AD" clId="Web-{6A8604DE-3C3B-4C8C-BFF6-298EBA51E0BD}"/>
    <pc:docChg chg="delSld modSld modSection">
      <pc:chgData name="Hélène Bossut" userId="S::helene.bossut_ipalle.be#ext#@walloniegov.onmicrosoft.com::4032cbc3-b27e-4665-acb9-f698ffcb1d87" providerId="AD" clId="Web-{6A8604DE-3C3B-4C8C-BFF6-298EBA51E0BD}" dt="2023-06-22T07:42:36.019" v="39"/>
      <pc:docMkLst>
        <pc:docMk/>
      </pc:docMkLst>
      <pc:sldChg chg="modSp">
        <pc:chgData name="Hélène Bossut" userId="S::helene.bossut_ipalle.be#ext#@walloniegov.onmicrosoft.com::4032cbc3-b27e-4665-acb9-f698ffcb1d87" providerId="AD" clId="Web-{6A8604DE-3C3B-4C8C-BFF6-298EBA51E0BD}" dt="2023-06-22T07:40:42.702" v="14" actId="20577"/>
        <pc:sldMkLst>
          <pc:docMk/>
          <pc:sldMk cId="1963027068" sldId="256"/>
        </pc:sldMkLst>
        <pc:spChg chg="mod">
          <ac:chgData name="Hélène Bossut" userId="S::helene.bossut_ipalle.be#ext#@walloniegov.onmicrosoft.com::4032cbc3-b27e-4665-acb9-f698ffcb1d87" providerId="AD" clId="Web-{6A8604DE-3C3B-4C8C-BFF6-298EBA51E0BD}" dt="2023-06-22T07:40:42.702" v="14" actId="20577"/>
          <ac:spMkLst>
            <pc:docMk/>
            <pc:sldMk cId="1963027068" sldId="256"/>
            <ac:spMk id="4" creationId="{00000000-0000-0000-0000-000000000000}"/>
          </ac:spMkLst>
        </pc:spChg>
      </pc:sldChg>
      <pc:sldChg chg="modSp">
        <pc:chgData name="Hélène Bossut" userId="S::helene.bossut_ipalle.be#ext#@walloniegov.onmicrosoft.com::4032cbc3-b27e-4665-acb9-f698ffcb1d87" providerId="AD" clId="Web-{6A8604DE-3C3B-4C8C-BFF6-298EBA51E0BD}" dt="2023-06-22T07:41:24.391" v="19" actId="20577"/>
        <pc:sldMkLst>
          <pc:docMk/>
          <pc:sldMk cId="0" sldId="280"/>
        </pc:sldMkLst>
        <pc:spChg chg="mod">
          <ac:chgData name="Hélène Bossut" userId="S::helene.bossut_ipalle.be#ext#@walloniegov.onmicrosoft.com::4032cbc3-b27e-4665-acb9-f698ffcb1d87" providerId="AD" clId="Web-{6A8604DE-3C3B-4C8C-BFF6-298EBA51E0BD}" dt="2023-06-22T07:41:24.391" v="19" actId="20577"/>
          <ac:spMkLst>
            <pc:docMk/>
            <pc:sldMk cId="0" sldId="280"/>
            <ac:spMk id="5" creationId="{00000000-0000-0000-0000-000000000000}"/>
          </ac:spMkLst>
        </pc:spChg>
      </pc:sldChg>
      <pc:sldChg chg="modSp">
        <pc:chgData name="Hélène Bossut" userId="S::helene.bossut_ipalle.be#ext#@walloniegov.onmicrosoft.com::4032cbc3-b27e-4665-acb9-f698ffcb1d87" providerId="AD" clId="Web-{6A8604DE-3C3B-4C8C-BFF6-298EBA51E0BD}" dt="2023-06-22T07:41:50.798" v="23" actId="20577"/>
        <pc:sldMkLst>
          <pc:docMk/>
          <pc:sldMk cId="3985217446" sldId="659"/>
        </pc:sldMkLst>
        <pc:spChg chg="mod">
          <ac:chgData name="Hélène Bossut" userId="S::helene.bossut_ipalle.be#ext#@walloniegov.onmicrosoft.com::4032cbc3-b27e-4665-acb9-f698ffcb1d87" providerId="AD" clId="Web-{6A8604DE-3C3B-4C8C-BFF6-298EBA51E0BD}" dt="2023-06-22T07:41:50.798" v="23" actId="20577"/>
          <ac:spMkLst>
            <pc:docMk/>
            <pc:sldMk cId="3985217446" sldId="659"/>
            <ac:spMk id="5" creationId="{00000000-0000-0000-0000-000000000000}"/>
          </ac:spMkLst>
        </pc:spChg>
      </pc:sldChg>
      <pc:sldChg chg="del">
        <pc:chgData name="Hélène Bossut" userId="S::helene.bossut_ipalle.be#ext#@walloniegov.onmicrosoft.com::4032cbc3-b27e-4665-acb9-f698ffcb1d87" providerId="AD" clId="Web-{6A8604DE-3C3B-4C8C-BFF6-298EBA51E0BD}" dt="2023-06-22T07:41:52.767" v="24"/>
        <pc:sldMkLst>
          <pc:docMk/>
          <pc:sldMk cId="2765852703" sldId="661"/>
        </pc:sldMkLst>
      </pc:sldChg>
      <pc:sldChg chg="modSp">
        <pc:chgData name="Hélène Bossut" userId="S::helene.bossut_ipalle.be#ext#@walloniegov.onmicrosoft.com::4032cbc3-b27e-4665-acb9-f698ffcb1d87" providerId="AD" clId="Web-{6A8604DE-3C3B-4C8C-BFF6-298EBA51E0BD}" dt="2023-06-22T07:42:30.097" v="38" actId="20577"/>
        <pc:sldMkLst>
          <pc:docMk/>
          <pc:sldMk cId="474896417" sldId="662"/>
        </pc:sldMkLst>
        <pc:spChg chg="mod">
          <ac:chgData name="Hélène Bossut" userId="S::helene.bossut_ipalle.be#ext#@walloniegov.onmicrosoft.com::4032cbc3-b27e-4665-acb9-f698ffcb1d87" providerId="AD" clId="Web-{6A8604DE-3C3B-4C8C-BFF6-298EBA51E0BD}" dt="2023-06-22T07:42:30.097" v="38" actId="20577"/>
          <ac:spMkLst>
            <pc:docMk/>
            <pc:sldMk cId="474896417" sldId="662"/>
            <ac:spMk id="5" creationId="{00000000-0000-0000-0000-000000000000}"/>
          </ac:spMkLst>
        </pc:spChg>
      </pc:sldChg>
      <pc:sldChg chg="modSp">
        <pc:chgData name="Hélène Bossut" userId="S::helene.bossut_ipalle.be#ext#@walloniegov.onmicrosoft.com::4032cbc3-b27e-4665-acb9-f698ffcb1d87" providerId="AD" clId="Web-{6A8604DE-3C3B-4C8C-BFF6-298EBA51E0BD}" dt="2023-06-22T07:42:18.534" v="33" actId="20577"/>
        <pc:sldMkLst>
          <pc:docMk/>
          <pc:sldMk cId="4054445862" sldId="663"/>
        </pc:sldMkLst>
        <pc:spChg chg="mod">
          <ac:chgData name="Hélène Bossut" userId="S::helene.bossut_ipalle.be#ext#@walloniegov.onmicrosoft.com::4032cbc3-b27e-4665-acb9-f698ffcb1d87" providerId="AD" clId="Web-{6A8604DE-3C3B-4C8C-BFF6-298EBA51E0BD}" dt="2023-06-22T07:42:18.534" v="33" actId="20577"/>
          <ac:spMkLst>
            <pc:docMk/>
            <pc:sldMk cId="4054445862" sldId="663"/>
            <ac:spMk id="5" creationId="{00000000-0000-0000-0000-000000000000}"/>
          </ac:spMkLst>
        </pc:spChg>
      </pc:sldChg>
      <pc:sldChg chg="del">
        <pc:chgData name="Hélène Bossut" userId="S::helene.bossut_ipalle.be#ext#@walloniegov.onmicrosoft.com::4032cbc3-b27e-4665-acb9-f698ffcb1d87" providerId="AD" clId="Web-{6A8604DE-3C3B-4C8C-BFF6-298EBA51E0BD}" dt="2023-06-22T07:42:36.019" v="39"/>
        <pc:sldMkLst>
          <pc:docMk/>
          <pc:sldMk cId="299338499" sldId="664"/>
        </pc:sldMkLst>
      </pc:sldChg>
      <pc:sldChg chg="modSp del">
        <pc:chgData name="Hélène Bossut" userId="S::helene.bossut_ipalle.be#ext#@walloniegov.onmicrosoft.com::4032cbc3-b27e-4665-acb9-f698ffcb1d87" providerId="AD" clId="Web-{6A8604DE-3C3B-4C8C-BFF6-298EBA51E0BD}" dt="2023-06-22T07:42:21.565" v="34"/>
        <pc:sldMkLst>
          <pc:docMk/>
          <pc:sldMk cId="1209396701" sldId="665"/>
        </pc:sldMkLst>
        <pc:spChg chg="mod">
          <ac:chgData name="Hélène Bossut" userId="S::helene.bossut_ipalle.be#ext#@walloniegov.onmicrosoft.com::4032cbc3-b27e-4665-acb9-f698ffcb1d87" providerId="AD" clId="Web-{6A8604DE-3C3B-4C8C-BFF6-298EBA51E0BD}" dt="2023-06-22T07:42:10.565" v="26" actId="20577"/>
          <ac:spMkLst>
            <pc:docMk/>
            <pc:sldMk cId="1209396701" sldId="665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3775235A-3782-41E7-AE2E-7B202DC08101}" type="datetimeFigureOut">
              <a:rPr lang="fr-BE" smtClean="0"/>
              <a:pPr/>
              <a:t>26-06-23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CED5F1A-2BBB-4B72-9582-8EEF7A774CC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noProof="0"/>
              <a:t>Cliquez pour modifier les styles du texte du masque</a:t>
            </a:r>
          </a:p>
          <a:p>
            <a:pPr lvl="1"/>
            <a:r>
              <a:rPr lang="fr-BE" noProof="0"/>
              <a:t>Deuxième niveau</a:t>
            </a:r>
          </a:p>
          <a:p>
            <a:pPr lvl="2"/>
            <a:r>
              <a:rPr lang="fr-BE" noProof="0"/>
              <a:t>Troisième niveau</a:t>
            </a:r>
          </a:p>
          <a:p>
            <a:pPr lvl="3"/>
            <a:r>
              <a:rPr lang="fr-BE" noProof="0"/>
              <a:t>Quatrième niveau</a:t>
            </a:r>
          </a:p>
          <a:p>
            <a:pPr lvl="4"/>
            <a:r>
              <a:rPr lang="fr-BE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29F1C4A-BC93-44B9-9DFB-1CFD1F7C442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9F1C4A-BC93-44B9-9DFB-1CFD1F7C4421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7771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/>
              <a:t> </a:t>
            </a:r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9F1C4A-BC93-44B9-9DFB-1CFD1F7C4421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0057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268D5-0CAC-436E-87D5-8333CACB8F85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219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268D5-0CAC-436E-87D5-8333CACB8F85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922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268D5-0CAC-436E-87D5-8333CACB8F85}" type="slidenum">
              <a:rPr lang="fr-BE" smtClean="0"/>
              <a:pPr>
                <a:defRPr/>
              </a:pPr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4666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268D5-0CAC-436E-87D5-8333CACB8F85}" type="slidenum">
              <a:rPr lang="fr-BE" smtClean="0"/>
              <a:pPr>
                <a:defRPr/>
              </a:pPr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4958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268D5-0CAC-436E-87D5-8333CACB8F85}" type="slidenum">
              <a:rPr lang="fr-BE" smtClean="0"/>
              <a:pPr>
                <a:defRPr/>
              </a:pPr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7592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268D5-0CAC-436E-87D5-8333CACB8F85}" type="slidenum">
              <a:rPr lang="fr-BE" smtClean="0"/>
              <a:pPr>
                <a:defRPr/>
              </a:pPr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6545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268D5-0CAC-436E-87D5-8333CACB8F85}" type="slidenum">
              <a:rPr lang="fr-BE" smtClean="0"/>
              <a:pPr>
                <a:defRPr/>
              </a:pPr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8449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/>
              <a:t> </a:t>
            </a:r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9F1C4A-BC93-44B9-9DFB-1CFD1F7C4421}" type="slidenum">
              <a:rPr lang="fr-BE" smtClean="0"/>
              <a:pPr>
                <a:defRPr/>
              </a:pPr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3732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/>
              <a:t> </a:t>
            </a:r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9F1C4A-BC93-44B9-9DFB-1CFD1F7C4421}" type="slidenum">
              <a:rPr lang="fr-BE" smtClean="0"/>
              <a:pPr>
                <a:defRPr/>
              </a:pPr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463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14B57-4BE5-43BB-B3C3-1429717B17F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268D5-0CAC-436E-87D5-8333CACB8F85}" type="slidenum">
              <a:rPr lang="fr-BE" smtClean="0"/>
              <a:pPr>
                <a:defRPr/>
              </a:pPr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050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/>
              <a:t> </a:t>
            </a:r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9F1C4A-BC93-44B9-9DFB-1CFD1F7C4421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9266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/>
              <a:t> </a:t>
            </a:r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9F1C4A-BC93-44B9-9DFB-1CFD1F7C4421}" type="slidenum">
              <a:rPr lang="fr-BE" smtClean="0"/>
              <a:pPr>
                <a:defRPr/>
              </a:pPr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513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/>
              <a:t> </a:t>
            </a:r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9F1C4A-BC93-44B9-9DFB-1CFD1F7C4421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7673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/>
              <a:t> </a:t>
            </a:r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9F1C4A-BC93-44B9-9DFB-1CFD1F7C4421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354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268D5-0CAC-436E-87D5-8333CACB8F85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0724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/>
              <a:t> </a:t>
            </a:r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9F1C4A-BC93-44B9-9DFB-1CFD1F7C4421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7915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268D5-0CAC-436E-87D5-8333CACB8F85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306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709E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16485" y="3840000"/>
            <a:ext cx="9414104" cy="2059200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0B658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  <a:br>
              <a:rPr lang="fr-FR"/>
            </a:br>
            <a:r>
              <a:rPr lang="fr-FR"/>
              <a:t>T2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230589" y="612735"/>
            <a:ext cx="961411" cy="12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626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16451" y="2059853"/>
            <a:ext cx="9260800" cy="1496146"/>
          </a:xfrm>
          <a:prstGeom prst="rect">
            <a:avLst/>
          </a:prstGeom>
        </p:spPr>
        <p:txBody>
          <a:bodyPr/>
          <a:lstStyle>
            <a:lvl1pPr indent="0" algn="ctr">
              <a:buNone/>
              <a:def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B658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r>
              <a:rPr lang="fr-FR"/>
              <a:t>Cliquez pour le titre</a:t>
            </a:r>
          </a:p>
        </p:txBody>
      </p:sp>
    </p:spTree>
    <p:extLst>
      <p:ext uri="{BB962C8B-B14F-4D97-AF65-F5344CB8AC3E}">
        <p14:creationId xmlns:p14="http://schemas.microsoft.com/office/powerpoint/2010/main" val="87955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C5963-7331-4CC2-8422-388C1915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14BE377-2BC6-428B-A295-13511D75E8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19F7DA-66E7-4FDA-B495-CA9A0FC92DDB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954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709E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EE13A1F3-3A5A-4089-9A8A-ED68E56889F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77012556"/>
              </p:ext>
            </p:extLst>
          </p:nvPr>
        </p:nvGraphicFramePr>
        <p:xfrm>
          <a:off x="963084" y="2906713"/>
          <a:ext cx="10363200" cy="1530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0">
                  <a:extLst>
                    <a:ext uri="{9D8B030D-6E8A-4147-A177-3AD203B41FA5}">
                      <a16:colId xmlns:a16="http://schemas.microsoft.com/office/drawing/2014/main" val="2821328453"/>
                    </a:ext>
                  </a:extLst>
                </a:gridCol>
              </a:tblGrid>
              <a:tr h="1530983">
                <a:tc>
                  <a:txBody>
                    <a:bodyPr/>
                    <a:lstStyle/>
                    <a:p>
                      <a:endParaRPr lang="fr-BE">
                        <a:solidFill>
                          <a:srgbClr val="0B6582"/>
                        </a:solidFill>
                      </a:endParaRPr>
                    </a:p>
                  </a:txBody>
                  <a:tcP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B6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336636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lang="fr-BE" sz="2000" kern="1200" dirty="0" smtClean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fr-BE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4000" u="none" cap="small" baseline="0">
                <a:solidFill>
                  <a:srgbClr val="91BC0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buClr>
                <a:srgbClr val="0F709E"/>
              </a:buClr>
              <a:buFontTx/>
              <a:buNone/>
              <a:defRPr>
                <a:solidFill>
                  <a:srgbClr val="0F709E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709E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709E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03312"/>
            <a:ext cx="4011084" cy="558800"/>
          </a:xfrm>
        </p:spPr>
        <p:txBody>
          <a:bodyPr anchor="b"/>
          <a:lstStyle>
            <a:lvl1pPr algn="l">
              <a:defRPr sz="2000" b="1">
                <a:solidFill>
                  <a:srgbClr val="0B658F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665287"/>
            <a:ext cx="4011084" cy="44608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B658F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95600" y="274638"/>
            <a:ext cx="90867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 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F7983-D4B0-46EE-83F5-C6E431D5736B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097400-3A23-42E3-9CD6-763BB1A4AE2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33" y="55735"/>
            <a:ext cx="1118967" cy="9975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063ACDC-26AF-4258-8FDE-070DB697756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" y="21616"/>
            <a:ext cx="1375215" cy="1031703"/>
          </a:xfrm>
          <a:prstGeom prst="rect">
            <a:avLst/>
          </a:prstGeom>
        </p:spPr>
      </p:pic>
      <p:pic>
        <p:nvPicPr>
          <p:cNvPr id="9" name="Picture 7" descr="ppt-int bas">
            <a:extLst>
              <a:ext uri="{FF2B5EF4-FFF2-40B4-BE49-F238E27FC236}">
                <a16:creationId xmlns:a16="http://schemas.microsoft.com/office/drawing/2014/main" id="{A768C965-8D56-45BB-AA15-7CB420A794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 l="12988"/>
          <a:stretch>
            <a:fillRect/>
          </a:stretch>
        </p:blipFill>
        <p:spPr bwMode="auto">
          <a:xfrm>
            <a:off x="2567608" y="5961063"/>
            <a:ext cx="849483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278153E-0B98-4444-855C-52E6EFA53C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6126368"/>
            <a:ext cx="1487488" cy="7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704DBB0-7551-433B-A23B-A41A94E7660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6126163"/>
            <a:ext cx="1146105" cy="6889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4FC18B-7969-4D69-A8CC-F64326CFDA32}"/>
              </a:ext>
            </a:extLst>
          </p:cNvPr>
          <p:cNvSpPr/>
          <p:nvPr userDrawn="1"/>
        </p:nvSpPr>
        <p:spPr>
          <a:xfrm>
            <a:off x="2345561" y="6525344"/>
            <a:ext cx="56226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fr-FR" sz="13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Service public de Wallonie </a:t>
            </a:r>
            <a:r>
              <a:rPr lang="fr-FR" sz="1300" b="1" kern="1200" baseline="0">
                <a:solidFill>
                  <a:schemeClr val="accent6">
                    <a:lumMod val="75000"/>
                  </a:schemeClr>
                </a:solidFill>
                <a:effectLst/>
                <a:latin typeface="Arial"/>
                <a:ea typeface="ＭＳ Ｐゴシック" charset="0"/>
                <a:cs typeface="Arial"/>
              </a:rPr>
              <a:t>territoire logement patrimoine énergie</a:t>
            </a:r>
            <a:endParaRPr lang="fr-FR" sz="1300" b="1" baseline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5" r:id="rId12"/>
    <p:sldLayoutId id="2147483706" r:id="rId13"/>
    <p:sldLayoutId id="214748368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F709E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Helvetica" panose="020B0604020202020204" pitchFamily="34" charset="0"/>
        <a:buChar char="&gt;"/>
        <a:defRPr sz="3200" kern="120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®"/>
        <a:defRPr sz="2000" kern="120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e.wallonie.be/servlet/Repository/71075.pdf?ID=7107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onventiondesmaires@spw.wallonie.be" TargetMode="External"/><Relationship Id="rId2" Type="http://schemas.openxmlformats.org/officeDocument/2006/relationships/hyperlink" Target="mailto:helene.bossut@ipalle.be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onedrive.live.com/?authkey=%21ADEyqOCLm%5FUvyEk&amp;id=B4F6320C373817C9%21106&amp;cid=B4F6320C373817C9" TargetMode="External"/><Relationship Id="rId4" Type="http://schemas.openxmlformats.org/officeDocument/2006/relationships/hyperlink" Target="http://lampspw.wallonie.be/dgo4/conventiondesmair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ampspw.wallonie.be/dgo4/conventiondesmaires/appel-pollec-2020-resultats-depenses-eligibles-accompagnemen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Frederic\Documents\Logos\POLL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26" y="2791101"/>
            <a:ext cx="3585372" cy="310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us-titre 1"/>
          <p:cNvSpPr txBox="1">
            <a:spLocks/>
          </p:cNvSpPr>
          <p:nvPr/>
        </p:nvSpPr>
        <p:spPr>
          <a:xfrm>
            <a:off x="5054836" y="1933851"/>
            <a:ext cx="6757729" cy="24181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464646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4250" b="1" dirty="0">
                <a:solidFill>
                  <a:srgbClr val="00709E"/>
                </a:solidFill>
                <a:latin typeface="Arial"/>
                <a:cs typeface="Arial"/>
              </a:rPr>
              <a:t>POLLEC 2021 :</a:t>
            </a:r>
          </a:p>
          <a:p>
            <a:pPr fontAlgn="auto">
              <a:spcAft>
                <a:spcPts val="0"/>
              </a:spcAft>
            </a:pPr>
            <a:r>
              <a:rPr lang="fr-FR" sz="4250" b="1" dirty="0">
                <a:solidFill>
                  <a:srgbClr val="94BF17"/>
                </a:solidFill>
                <a:latin typeface="Arial"/>
                <a:cs typeface="Arial"/>
              </a:rPr>
              <a:t>Comité d’Accompagnement</a:t>
            </a:r>
          </a:p>
          <a:p>
            <a:pPr fontAlgn="auto">
              <a:spcAft>
                <a:spcPts val="0"/>
              </a:spcAft>
            </a:pPr>
            <a:r>
              <a:rPr lang="fr-FR" sz="1800" b="1" dirty="0">
                <a:solidFill>
                  <a:srgbClr val="94BF17"/>
                </a:solidFill>
                <a:latin typeface="Arial"/>
                <a:cs typeface="Arial"/>
              </a:rPr>
              <a:t>Préfinancement audit logement (thématique 5)</a:t>
            </a:r>
            <a:endParaRPr lang="fr-FR" sz="1800" b="1" dirty="0">
              <a:solidFill>
                <a:srgbClr val="94BF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fr-FR" sz="4800" b="1"/>
          </a:p>
        </p:txBody>
      </p:sp>
    </p:spTree>
    <p:extLst>
      <p:ext uri="{BB962C8B-B14F-4D97-AF65-F5344CB8AC3E}">
        <p14:creationId xmlns:p14="http://schemas.microsoft.com/office/powerpoint/2010/main" val="196302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A6C4C5-3371-4570-BA49-028B532D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058" y="2678906"/>
            <a:ext cx="10411884" cy="1500187"/>
          </a:xfrm>
          <a:noFill/>
          <a:ln w="57150">
            <a:noFill/>
          </a:ln>
        </p:spPr>
        <p:txBody>
          <a:bodyPr/>
          <a:lstStyle/>
          <a:p>
            <a:r>
              <a:rPr lang="fr-BE"/>
              <a:t>Retour d’expérience positive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3A4F3E-3C05-44B6-AAEE-A6A08982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326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9B08B-13C4-4A95-9E65-49324B2828C0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609600" y="1267809"/>
            <a:ext cx="10731049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i="1" dirty="0">
                <a:solidFill>
                  <a:srgbClr val="0F709E"/>
                </a:solidFill>
                <a:latin typeface="+mn-lt"/>
              </a:rPr>
              <a:t>RETOUR D’EXPERIENCE POSITIVE</a:t>
            </a:r>
          </a:p>
          <a:p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0F709E"/>
                </a:solidFill>
                <a:latin typeface="+mn-lt"/>
              </a:rPr>
              <a:t>Plusieurs auditeurs </a:t>
            </a:r>
            <a:r>
              <a:rPr lang="fr-FR" sz="2000" i="1" dirty="0">
                <a:solidFill>
                  <a:srgbClr val="0F709E"/>
                </a:solidFill>
                <a:latin typeface="+mn-lt"/>
                <a:sym typeface="Wingdings" panose="05000000000000000000" pitchFamily="2" charset="2"/>
              </a:rPr>
              <a:t> prix moyen de l’audit moins élevé qu’escompté  possibilité de faire plus d’audits que prévu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0F709E"/>
                </a:solidFill>
                <a:latin typeface="+mn-lt"/>
                <a:sym typeface="Wingdings" panose="05000000000000000000" pitchFamily="2" charset="2"/>
              </a:rPr>
              <a:t>Professionnalisme des auditeurs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0F709E"/>
                </a:solidFill>
                <a:latin typeface="+mn-lt"/>
                <a:sym typeface="Wingdings" panose="05000000000000000000" pitchFamily="2" charset="2"/>
              </a:rPr>
              <a:t>Contacts avec les auditeurs et les citoyens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0F709E"/>
                </a:solidFill>
                <a:latin typeface="+mn-lt"/>
                <a:sym typeface="Wingdings" panose="05000000000000000000" pitchFamily="2" charset="2"/>
              </a:rPr>
              <a:t>Liens avec les plateformes locales, les guichets de l’énergie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0F709E"/>
                </a:solidFill>
                <a:latin typeface="+mn-lt"/>
                <a:sym typeface="Wingdings" panose="05000000000000000000" pitchFamily="2" charset="2"/>
              </a:rPr>
              <a:t>Retour positif des citoyens</a:t>
            </a:r>
            <a:endParaRPr lang="fr-BE" sz="2400" i="1" dirty="0">
              <a:solidFill>
                <a:srgbClr val="0F709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489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A6C4C5-3371-4570-BA49-028B532D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058" y="2678906"/>
            <a:ext cx="10411884" cy="1500187"/>
          </a:xfrm>
          <a:noFill/>
          <a:ln w="57150">
            <a:noFill/>
          </a:ln>
        </p:spPr>
        <p:txBody>
          <a:bodyPr/>
          <a:lstStyle/>
          <a:p>
            <a:r>
              <a:rPr lang="fr-BE" dirty="0" err="1"/>
              <a:t>Temoignages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3A4F3E-3C05-44B6-AAEE-A6A08982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862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9B08B-13C4-4A95-9E65-49324B2828C0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609600" y="1267809"/>
            <a:ext cx="646050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F709E"/>
                </a:solidFill>
                <a:latin typeface="+mn-lt"/>
              </a:rPr>
              <a:t>Témoignages - Estelle Fabry de Spa</a:t>
            </a:r>
          </a:p>
          <a:p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lusieurs communications à travers différents canaux </a:t>
            </a:r>
          </a:p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Lancement officiel des audits fin février </a:t>
            </a:r>
          </a:p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33 demandes acceptées par le collège </a:t>
            </a:r>
          </a:p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Auditeurs submergés 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ralenti la communication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i="1" dirty="0">
              <a:solidFill>
                <a:srgbClr val="0F709E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183331-97B4-F9BC-901F-66605DDE1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88558"/>
            <a:ext cx="4763172" cy="18937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4B44574-B27B-89BB-4B79-E5FF5642F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088" y="388216"/>
            <a:ext cx="3320067" cy="30030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60A5C4-8491-EDD5-7CF2-D9C4DE2A8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088" y="3466708"/>
            <a:ext cx="4714359" cy="27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9B08B-13C4-4A95-9E65-49324B2828C0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609600" y="1267809"/>
            <a:ext cx="10731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F709E"/>
                </a:solidFill>
                <a:latin typeface="+mn-lt"/>
              </a:rPr>
              <a:t>Témoignages - Estelle Fabry de Spa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i="1" dirty="0">
              <a:solidFill>
                <a:srgbClr val="0F709E"/>
              </a:solidFill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571F4B-854F-2F88-8743-D1FA32455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853" y="1901666"/>
            <a:ext cx="5131275" cy="394804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8C20E8B-813E-5B16-7594-5DDF35E45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653" y="2306032"/>
            <a:ext cx="280516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7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9B08B-13C4-4A95-9E65-49324B2828C0}" type="slidenum">
              <a:rPr lang="fr-BE" smtClean="0"/>
              <a:pPr>
                <a:defRPr/>
              </a:pPr>
              <a:t>15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609600" y="1267809"/>
            <a:ext cx="1073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F709E"/>
                </a:solidFill>
                <a:latin typeface="+mn-lt"/>
              </a:rPr>
              <a:t>Témoignages - Mathieu Lemmens de Braine le Château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i="1" dirty="0">
              <a:solidFill>
                <a:srgbClr val="0F709E"/>
              </a:solidFill>
              <a:latin typeface="+mn-lt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E62ACDC-E433-4C3F-EC8A-9F78FD07600B}"/>
              </a:ext>
            </a:extLst>
          </p:cNvPr>
          <p:cNvSpPr txBox="1">
            <a:spLocks/>
          </p:cNvSpPr>
          <p:nvPr/>
        </p:nvSpPr>
        <p:spPr>
          <a:xfrm>
            <a:off x="716437" y="1995110"/>
            <a:ext cx="4217873" cy="39313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anose="020B0604020202020204" pitchFamily="34" charset="0"/>
              <a:buChar char="&gt;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®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fr-FR" sz="2000" dirty="0">
                <a:latin typeface="+mj-lt"/>
              </a:rPr>
              <a:t>Préfinancement des audits logement proposé aux propriétaires de logements sur le territoire de la commune de Braine-le-Château.</a:t>
            </a:r>
          </a:p>
          <a:p>
            <a:pPr algn="just" fontAlgn="auto">
              <a:spcAft>
                <a:spcPts val="0"/>
              </a:spcAft>
            </a:pPr>
            <a:r>
              <a:rPr lang="fr-FR" sz="2000" dirty="0">
                <a:latin typeface="+mj-lt"/>
              </a:rPr>
              <a:t>Priorité aux R1 &amp; R2 – pas de caution et suivi personnalisé</a:t>
            </a:r>
          </a:p>
          <a:p>
            <a:pPr algn="just" fontAlgn="auto">
              <a:spcAft>
                <a:spcPts val="0"/>
              </a:spcAft>
            </a:pPr>
            <a:r>
              <a:rPr lang="fr-FR" sz="2000" dirty="0">
                <a:latin typeface="+mj-lt"/>
              </a:rPr>
              <a:t>Objectif : 35 Audits</a:t>
            </a:r>
            <a:endParaRPr lang="fr-BE" sz="2000" dirty="0"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9E9F96-A817-CFC6-346A-565B5A1E7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969" y="1995110"/>
            <a:ext cx="5422517" cy="39313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D849BB-DF37-360D-96F6-712D49874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977" y="5198978"/>
            <a:ext cx="661325" cy="7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60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9B08B-13C4-4A95-9E65-49324B2828C0}" type="slidenum">
              <a:rPr lang="fr-BE" smtClean="0"/>
              <a:pPr>
                <a:defRPr/>
              </a:pPr>
              <a:t>16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609600" y="1267809"/>
            <a:ext cx="1073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F709E"/>
                </a:solidFill>
                <a:latin typeface="+mn-lt"/>
              </a:rPr>
              <a:t>Témoignages - Mathieu Lemmens de Braine le Château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i="1" dirty="0">
              <a:solidFill>
                <a:srgbClr val="0F709E"/>
              </a:solidFill>
              <a:latin typeface="+mn-lt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32490E5-0858-EC5D-0140-4519F49D01C8}"/>
              </a:ext>
            </a:extLst>
          </p:cNvPr>
          <p:cNvSpPr txBox="1">
            <a:spLocks/>
          </p:cNvSpPr>
          <p:nvPr/>
        </p:nvSpPr>
        <p:spPr>
          <a:xfrm>
            <a:off x="768650" y="1928543"/>
            <a:ext cx="9618451" cy="39250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anose="020B0604020202020204" pitchFamily="34" charset="0"/>
              <a:buChar char="&gt;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®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BE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Etat d’avancement</a:t>
            </a:r>
          </a:p>
          <a:p>
            <a:pPr marL="457200" indent="-457200" fontAlgn="auto">
              <a:spcAft>
                <a:spcPts val="0"/>
              </a:spcAft>
              <a:buFont typeface="Helvetica" panose="020B0604020202020204" pitchFamily="34" charset="0"/>
              <a:buAutoNum type="arabicPeriod"/>
            </a:pPr>
            <a:r>
              <a:rPr lang="fr-BE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Octroi du subside POLLEC 2021 : janvier 2022</a:t>
            </a:r>
          </a:p>
          <a:p>
            <a:pPr marL="457200" indent="-457200" fontAlgn="auto">
              <a:spcAft>
                <a:spcPts val="0"/>
              </a:spcAft>
              <a:buFont typeface="Helvetica" panose="020B0604020202020204" pitchFamily="34" charset="0"/>
              <a:buAutoNum type="arabicPeriod"/>
            </a:pPr>
            <a:r>
              <a:rPr lang="fr-BE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Février 2022 : Approbation du règlement communal relatif à la prime AUDIT </a:t>
            </a:r>
          </a:p>
          <a:p>
            <a:pPr marL="457200" indent="-457200" fontAlgn="auto">
              <a:spcAft>
                <a:spcPts val="0"/>
              </a:spcAft>
              <a:buFont typeface="Helvetica" panose="020B0604020202020204" pitchFamily="34" charset="0"/>
              <a:buAutoNum type="arabicPeriod"/>
            </a:pPr>
            <a:r>
              <a:rPr lang="fr-BE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Avril 2022 : Désignation d’un BE en charge des audits</a:t>
            </a:r>
          </a:p>
          <a:p>
            <a:pPr marL="457200" indent="-457200" fontAlgn="auto">
              <a:spcAft>
                <a:spcPts val="0"/>
              </a:spcAft>
              <a:buFont typeface="Helvetica" panose="020B0604020202020204" pitchFamily="34" charset="0"/>
              <a:buAutoNum type="arabicPeriod"/>
            </a:pPr>
            <a:r>
              <a:rPr lang="fr-BE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Mai – Juin 2022 : Communication autour du projet notamment dans l’</a:t>
            </a:r>
            <a:r>
              <a:rPr lang="fr-BE" sz="2000" dirty="0" err="1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Ascrienn</a:t>
            </a:r>
            <a:endParaRPr lang="fr-BE" sz="2000" dirty="0">
              <a:solidFill>
                <a:schemeClr val="tx1"/>
              </a:solidFill>
              <a:latin typeface="Calibri" panose="020F0502020204030204" pitchFamily="34" charset="0"/>
              <a:cs typeface="+mn-cs"/>
            </a:endParaRPr>
          </a:p>
          <a:p>
            <a:pPr marL="457200" indent="-457200" fontAlgn="auto">
              <a:spcAft>
                <a:spcPts val="0"/>
              </a:spcAft>
              <a:buFont typeface="Helvetica" panose="020B0604020202020204" pitchFamily="34" charset="0"/>
              <a:buAutoNum type="arabicPeriod"/>
            </a:pPr>
            <a:r>
              <a:rPr lang="fr-BE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Mai 2022 : AGW – primes petits travaux</a:t>
            </a:r>
          </a:p>
          <a:p>
            <a:pPr marL="457200" indent="-457200" fontAlgn="auto">
              <a:spcAft>
                <a:spcPts val="0"/>
              </a:spcAft>
              <a:buFont typeface="Helvetica" panose="020B0604020202020204" pitchFamily="34" charset="0"/>
              <a:buAutoNum type="arabicPeriod"/>
            </a:pPr>
            <a:r>
              <a:rPr lang="fr-BE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Traitement des premières demandes (R1 &amp; R2) – Demandes pas abouties</a:t>
            </a:r>
          </a:p>
          <a:p>
            <a:pPr marL="457200" indent="-457200" fontAlgn="auto">
              <a:spcAft>
                <a:spcPts val="0"/>
              </a:spcAft>
              <a:buFont typeface="Helvetica" panose="020B0604020202020204" pitchFamily="34" charset="0"/>
              <a:buAutoNum type="arabicPeriod"/>
            </a:pPr>
            <a:r>
              <a:rPr lang="fr-BE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Février 2023 : Modification du règlement et accès à la prime pour tous</a:t>
            </a:r>
          </a:p>
          <a:p>
            <a:pPr marL="457200" indent="-457200" fontAlgn="auto">
              <a:spcAft>
                <a:spcPts val="0"/>
              </a:spcAft>
              <a:buFont typeface="Helvetica" panose="020B0604020202020204" pitchFamily="34" charset="0"/>
              <a:buAutoNum type="arabicPeriod"/>
            </a:pPr>
            <a:r>
              <a:rPr lang="fr-BE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Mars 2023 : traitement des premières demandes et validation des premières candidatures</a:t>
            </a:r>
          </a:p>
          <a:p>
            <a:pPr marL="457200" indent="-457200" fontAlgn="auto">
              <a:spcAft>
                <a:spcPts val="0"/>
              </a:spcAft>
              <a:buFont typeface="Helvetica" panose="020B0604020202020204" pitchFamily="34" charset="0"/>
              <a:buAutoNum type="arabicPeriod"/>
            </a:pPr>
            <a:r>
              <a:rPr lang="fr-BE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Mai – Juin 2023 : 10 Dossiers d’audit en cours</a:t>
            </a:r>
          </a:p>
          <a:p>
            <a:pPr marL="457200" indent="-457200" fontAlgn="auto">
              <a:spcAft>
                <a:spcPts val="0"/>
              </a:spcAft>
              <a:buFont typeface="Helvetica" panose="020B0604020202020204" pitchFamily="34" charset="0"/>
              <a:buAutoNum type="arabicPeriod"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94987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9B08B-13C4-4A95-9E65-49324B2828C0}" type="slidenum">
              <a:rPr lang="fr-BE" smtClean="0"/>
              <a:pPr>
                <a:defRPr/>
              </a:pPr>
              <a:t>17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609600" y="1267809"/>
            <a:ext cx="10731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F709E"/>
                </a:solidFill>
                <a:latin typeface="+mn-lt"/>
              </a:rPr>
              <a:t>Témoignages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rgbClr val="0F709E"/>
                </a:solidFill>
                <a:latin typeface="+mn-lt"/>
              </a:rPr>
              <a:t>Gwendoline </a:t>
            </a:r>
            <a:r>
              <a:rPr lang="fr-FR" sz="2400" i="1" dirty="0" err="1">
                <a:solidFill>
                  <a:srgbClr val="0F709E"/>
                </a:solidFill>
                <a:latin typeface="+mn-lt"/>
              </a:rPr>
              <a:t>Framba</a:t>
            </a:r>
            <a:r>
              <a:rPr lang="fr-FR" sz="2400" i="1" dirty="0">
                <a:solidFill>
                  <a:srgbClr val="0F709E"/>
                </a:solidFill>
                <a:latin typeface="+mn-lt"/>
              </a:rPr>
              <a:t> de Seraing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i="1" dirty="0">
              <a:solidFill>
                <a:srgbClr val="0F709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5900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9B08B-13C4-4A95-9E65-49324B2828C0}" type="slidenum">
              <a:rPr lang="fr-BE" smtClean="0"/>
              <a:pPr>
                <a:defRPr/>
              </a:pPr>
              <a:t>18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609600" y="1267809"/>
            <a:ext cx="1073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F709E"/>
                </a:solidFill>
                <a:latin typeface="+mn-lt"/>
              </a:rPr>
              <a:t>Témoignages - Hélène Bossut d’</a:t>
            </a:r>
            <a:r>
              <a:rPr lang="fr-FR" sz="2400" i="1" dirty="0" err="1">
                <a:solidFill>
                  <a:srgbClr val="0F709E"/>
                </a:solidFill>
                <a:latin typeface="+mn-lt"/>
              </a:rPr>
              <a:t>Ipalle</a:t>
            </a:r>
            <a:endParaRPr lang="fr-BE" sz="2400" i="1" dirty="0">
              <a:solidFill>
                <a:srgbClr val="0F709E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E81A7F-8535-7042-9750-FD457BA0146D}"/>
              </a:ext>
            </a:extLst>
          </p:cNvPr>
          <p:cNvSpPr txBox="1"/>
          <p:nvPr/>
        </p:nvSpPr>
        <p:spPr>
          <a:xfrm>
            <a:off x="700725" y="2112316"/>
            <a:ext cx="488937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Territoire : Wallonie Picarde et Sud Hainaut </a:t>
            </a:r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 28 communes adhérentes</a:t>
            </a:r>
          </a:p>
          <a:p>
            <a:endParaRPr lang="fr-BE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Marché en cascade avec 7 auditeurs différents</a:t>
            </a:r>
          </a:p>
          <a:p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Prix forfaitaire pour un audit  : 700 euros HTVA en moyenne</a:t>
            </a:r>
          </a:p>
          <a:p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Audit financé à 80% par le subside et 25% par le citoyen ou la commune (sur 8 communes)</a:t>
            </a:r>
          </a:p>
          <a:p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Peu importe la catégorie de revenus</a:t>
            </a:r>
          </a:p>
          <a:p>
            <a:endParaRPr lang="fr-BE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B841F5-2D83-4AA3-4A34-C61E79B42E93}"/>
              </a:ext>
            </a:extLst>
          </p:cNvPr>
          <p:cNvSpPr txBox="1"/>
          <p:nvPr/>
        </p:nvSpPr>
        <p:spPr>
          <a:xfrm>
            <a:off x="6601906" y="4928471"/>
            <a:ext cx="56542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Sur certaines plateformes les séances en présentiel fonctionnent très bien et sont essentielles</a:t>
            </a:r>
          </a:p>
          <a:p>
            <a:r>
              <a:rPr lang="fr-FR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EN’Hestia</a:t>
            </a:r>
            <a:r>
              <a:rPr lang="fr-F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teste « </a:t>
            </a:r>
            <a:r>
              <a:rPr lang="fr-BE" sz="20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EN'Hesti@home</a:t>
            </a:r>
            <a:r>
              <a:rPr lang="fr-BE" sz="20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 », atelier  la maison type « </a:t>
            </a:r>
            <a:r>
              <a:rPr lang="fr-BE" sz="20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Tupperwaere</a:t>
            </a:r>
            <a:r>
              <a:rPr lang="fr-BE" sz="20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 »</a:t>
            </a:r>
            <a:endParaRPr lang="fr-BE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FDBF4C-8062-117E-35AC-AB110070949C}"/>
              </a:ext>
            </a:extLst>
          </p:cNvPr>
          <p:cNvSpPr txBox="1"/>
          <p:nvPr/>
        </p:nvSpPr>
        <p:spPr>
          <a:xfrm>
            <a:off x="6601906" y="2182031"/>
            <a:ext cx="48893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Publicité au démarrage du projet par presse, </a:t>
            </a:r>
            <a:r>
              <a:rPr lang="fr-BE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facebook</a:t>
            </a:r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clip télé locale et relai par les 28 communes.</a:t>
            </a:r>
          </a:p>
          <a:p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Plus de pub actuellement car nous sommes submergés de dossiers. </a:t>
            </a:r>
          </a:p>
          <a:p>
            <a:endParaRPr lang="fr-BE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Quelques séances d’informations en présentiel mais pas très efficace</a:t>
            </a:r>
          </a:p>
          <a:p>
            <a:endParaRPr lang="fr-BE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00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9B08B-13C4-4A95-9E65-49324B2828C0}" type="slidenum">
              <a:rPr lang="fr-BE" smtClean="0"/>
              <a:pPr>
                <a:defRPr/>
              </a:pPr>
              <a:t>19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609600" y="1267809"/>
            <a:ext cx="1073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F709E"/>
                </a:solidFill>
                <a:latin typeface="+mn-lt"/>
              </a:rPr>
              <a:t>Témoignages - Hélène Bossut d’</a:t>
            </a:r>
            <a:r>
              <a:rPr lang="fr-FR" sz="2400" i="1" dirty="0" err="1">
                <a:solidFill>
                  <a:srgbClr val="0F709E"/>
                </a:solidFill>
                <a:latin typeface="+mn-lt"/>
              </a:rPr>
              <a:t>Ipalle</a:t>
            </a:r>
            <a:endParaRPr lang="fr-BE" sz="2400" i="1" dirty="0">
              <a:solidFill>
                <a:srgbClr val="0F709E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E81A7F-8535-7042-9750-FD457BA0146D}"/>
              </a:ext>
            </a:extLst>
          </p:cNvPr>
          <p:cNvSpPr txBox="1"/>
          <p:nvPr/>
        </p:nvSpPr>
        <p:spPr>
          <a:xfrm>
            <a:off x="945822" y="2623522"/>
            <a:ext cx="106522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Sur 10 communes via POLLEC : 76 réalisés, 31 en cours – possibilités d’en faire encore une trentaine</a:t>
            </a:r>
          </a:p>
          <a:p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Sur 18 communes via PLRE : 186 réalisés, 39 en cours/commande </a:t>
            </a:r>
          </a:p>
          <a:p>
            <a:endParaRPr lang="fr-BE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Actuellement 180 dossiers dans les phases post-audit (recherche entrepreneurs, analyse des devis, travaux, primes)</a:t>
            </a:r>
          </a:p>
          <a:p>
            <a:endParaRPr lang="fr-BE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Le suivi demande beaucoup d’implication en personnel </a:t>
            </a:r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 compliqué via le subside POLLEC</a:t>
            </a:r>
            <a:endParaRPr lang="fr-BE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BE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4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033220"/>
              </p:ext>
            </p:extLst>
          </p:nvPr>
        </p:nvGraphicFramePr>
        <p:xfrm>
          <a:off x="655093" y="1430484"/>
          <a:ext cx="10945504" cy="431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8661">
                  <a:extLst>
                    <a:ext uri="{9D8B030D-6E8A-4147-A177-3AD203B41FA5}">
                      <a16:colId xmlns:a16="http://schemas.microsoft.com/office/drawing/2014/main" val="1304941621"/>
                    </a:ext>
                  </a:extLst>
                </a:gridCol>
                <a:gridCol w="1911878">
                  <a:extLst>
                    <a:ext uri="{9D8B030D-6E8A-4147-A177-3AD203B41FA5}">
                      <a16:colId xmlns:a16="http://schemas.microsoft.com/office/drawing/2014/main" val="2477474577"/>
                    </a:ext>
                  </a:extLst>
                </a:gridCol>
                <a:gridCol w="6834965">
                  <a:extLst>
                    <a:ext uri="{9D8B030D-6E8A-4147-A177-3AD203B41FA5}">
                      <a16:colId xmlns:a16="http://schemas.microsoft.com/office/drawing/2014/main" val="1047578781"/>
                    </a:ext>
                  </a:extLst>
                </a:gridCol>
              </a:tblGrid>
              <a:tr h="719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Accueil/Intro</a:t>
                      </a:r>
                      <a:endParaRPr lang="fr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5'</a:t>
                      </a:r>
                      <a:endParaRPr lang="fr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Tour de table</a:t>
                      </a:r>
                      <a:endParaRPr lang="fr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87563873"/>
                  </a:ext>
                </a:extLst>
              </a:tr>
              <a:tr h="719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>
                          <a:effectLst/>
                        </a:rPr>
                        <a:t>Prolongation P20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5'</a:t>
                      </a:r>
                      <a:endParaRPr lang="fr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Point par la région sur les modalités de prolongation de P20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92535063"/>
                  </a:ext>
                </a:extLst>
              </a:tr>
              <a:tr h="71920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Présentation des projets - Freins majeurs et facteurs de réussite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Résultats du sondage – actions et freins/réussites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708521"/>
                  </a:ext>
                </a:extLst>
              </a:tr>
              <a:tr h="71920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Présentation des projets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20'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Présentation de quelques cas particuliers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79903617"/>
                  </a:ext>
                </a:extLst>
              </a:tr>
              <a:tr h="71920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Freins majeurs et facteurs de réussite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10'</a:t>
                      </a:r>
                      <a:endParaRPr lang="fr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Avancement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0349803"/>
                  </a:ext>
                </a:extLst>
              </a:tr>
              <a:tr h="719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Conclusions</a:t>
                      </a:r>
                      <a:endParaRPr lang="fr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5’</a:t>
                      </a:r>
                      <a:endParaRPr lang="fr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Points clés de la réunion à retenir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3287544"/>
                  </a:ext>
                </a:extLst>
              </a:tr>
            </a:tbl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60817554-B0D4-4F52-AA21-8BDB5FED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118521"/>
            <a:ext cx="9696400" cy="1143000"/>
          </a:xfrm>
        </p:spPr>
        <p:txBody>
          <a:bodyPr>
            <a:normAutofit/>
          </a:bodyPr>
          <a:lstStyle/>
          <a:p>
            <a:r>
              <a:rPr lang="fr-BE" sz="3600" b="1"/>
              <a:t>Ordre du jour</a:t>
            </a:r>
            <a:endParaRPr lang="fr-BE"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A6C4C5-3371-4570-BA49-028B532D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058" y="2678906"/>
            <a:ext cx="10411884" cy="1500187"/>
          </a:xfrm>
          <a:noFill/>
          <a:ln w="57150">
            <a:noFill/>
          </a:ln>
        </p:spPr>
        <p:txBody>
          <a:bodyPr/>
          <a:lstStyle/>
          <a:p>
            <a:r>
              <a:rPr lang="fr-BE" dirty="0"/>
              <a:t>Tour de table avancement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3A4F3E-3C05-44B6-AAEE-A6A08982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7271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6B0D570-A779-F539-E079-A8F7D890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Tour de table - avancement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FE32D5-DDA9-799B-09BA-CF968BB61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3782502"/>
          </a:xfrm>
        </p:spPr>
        <p:txBody>
          <a:bodyPr anchor="ctr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Répondre aux questions suivantes si possible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Marché attribué ou non 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Avec combien d’auditeurs 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Prix moyen d’1 audit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Public ciblé? R1/R2 ou tous?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Financement total ou partiel?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# audits réalisés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Retour des candidats sur les travaux réalisés?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BE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2000" b="1" dirty="0">
                <a:latin typeface="Calibri" panose="020F0502020204030204" pitchFamily="34" charset="0"/>
              </a:rPr>
              <a:t>En quoi pourrions-nous vous aider?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3F877C-E1E7-4061-6F42-F4AB677E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7288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A6C4C5-3371-4570-BA49-028B532D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058" y="2678906"/>
            <a:ext cx="10411884" cy="1500187"/>
          </a:xfrm>
          <a:noFill/>
          <a:ln w="57150">
            <a:noFill/>
          </a:ln>
        </p:spPr>
        <p:txBody>
          <a:bodyPr/>
          <a:lstStyle/>
          <a:p>
            <a:r>
              <a:rPr lang="fr-BE"/>
              <a:t>Points clés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3A4F3E-3C05-44B6-AAEE-A6A08982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7915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9B08B-13C4-4A95-9E65-49324B2828C0}" type="slidenum">
              <a:rPr lang="fr-BE" smtClean="0"/>
              <a:pPr>
                <a:defRPr/>
              </a:pPr>
              <a:t>23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957228" y="0"/>
            <a:ext cx="10731049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F709E"/>
                </a:solidFill>
                <a:latin typeface="+mn-lt"/>
              </a:rPr>
              <a:t>					POINTS CLES</a:t>
            </a:r>
          </a:p>
          <a:p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1. </a:t>
            </a:r>
            <a:r>
              <a:rPr lang="fr-BE" sz="1400" b="1" i="0" dirty="0">
                <a:effectLst/>
                <a:latin typeface="+mj-lt"/>
              </a:rPr>
              <a:t>Difficultés d'atteindre les revenus R1 à R3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fr-BE" sz="1400" dirty="0">
                <a:effectLst/>
                <a:latin typeface="+mj-lt"/>
              </a:rPr>
              <a:t>Raisons  :  </a:t>
            </a:r>
          </a:p>
          <a:p>
            <a:pPr lvl="1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sz="1400" dirty="0">
                <a:effectLst/>
                <a:latin typeface="+mj-lt"/>
              </a:rPr>
              <a:t> Financement limité pour entreprendre des travaux de rénovation globale</a:t>
            </a:r>
          </a:p>
          <a:p>
            <a:pPr lvl="1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sz="1400" dirty="0">
                <a:effectLst/>
                <a:latin typeface="+mj-lt"/>
              </a:rPr>
              <a:t> Coût Caution (50 €) ou du rapport de suivi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fr-BE" sz="1400" dirty="0">
                <a:effectLst/>
                <a:latin typeface="+mj-lt"/>
              </a:rPr>
              <a:t>Solutions possibles :</a:t>
            </a:r>
          </a:p>
          <a:p>
            <a:pPr lvl="1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sz="1400" dirty="0">
                <a:effectLst/>
                <a:latin typeface="+mj-lt"/>
              </a:rPr>
              <a:t> Suppression caution R1 à R3</a:t>
            </a:r>
          </a:p>
          <a:p>
            <a:pPr lvl="1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sz="1400" b="0" i="0" dirty="0">
                <a:effectLst/>
                <a:latin typeface="+mj-lt"/>
              </a:rPr>
              <a:t> Prise en charge du premier rapport de suivi avec l'audit pour les revenus R1</a:t>
            </a:r>
            <a:endParaRPr lang="fr-BE" sz="1400" dirty="0">
              <a:effectLst/>
              <a:latin typeface="+mj-lt"/>
            </a:endParaRPr>
          </a:p>
          <a:p>
            <a:pPr lvl="1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sz="1400" dirty="0">
                <a:effectLst/>
                <a:latin typeface="+mj-lt"/>
              </a:rPr>
              <a:t> Communication adaptée au public cible ex. via tuteur énergie, attention aux démarches en ligne, prévoir un accompagnement spécifique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fr-BE" sz="1400" b="1" dirty="0">
                <a:latin typeface="+mj-lt"/>
              </a:rPr>
              <a:t>3</a:t>
            </a:r>
            <a:r>
              <a:rPr lang="fr-BE" sz="1400" dirty="0">
                <a:latin typeface="+mj-lt"/>
              </a:rPr>
              <a:t>. </a:t>
            </a:r>
            <a:r>
              <a:rPr lang="fr-BE" sz="1400" b="1" i="0" dirty="0">
                <a:effectLst/>
                <a:latin typeface="+mj-lt"/>
              </a:rPr>
              <a:t>Besoin d'un suivi du citoyen après l'audit</a:t>
            </a:r>
            <a:r>
              <a:rPr lang="fr-BE" sz="1400" b="0" i="0" dirty="0">
                <a:effectLst/>
                <a:latin typeface="+mj-lt"/>
              </a:rPr>
              <a:t>: nécessité d’y dédier du RH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fr-BE" sz="1400" dirty="0">
                <a:latin typeface="+mj-lt"/>
              </a:rPr>
              <a:t>4.</a:t>
            </a:r>
            <a:r>
              <a:rPr lang="fr-BE" sz="1400" b="0" i="0" dirty="0">
                <a:effectLst/>
                <a:latin typeface="+mj-lt"/>
              </a:rPr>
              <a:t>Freins demande de </a:t>
            </a:r>
            <a:r>
              <a:rPr lang="fr-BE" sz="1400" b="1" i="0" dirty="0">
                <a:effectLst/>
                <a:latin typeface="+mj-lt"/>
              </a:rPr>
              <a:t>permis d'urbanisme </a:t>
            </a:r>
            <a:r>
              <a:rPr lang="fr-BE" sz="1400" b="0" i="0" dirty="0">
                <a:effectLst/>
                <a:latin typeface="+mj-lt"/>
              </a:rPr>
              <a:t>(PEB alors que l'audit a déjà été réalisé).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fr-BE" sz="1400" b="0" i="0" dirty="0">
                <a:effectLst/>
                <a:latin typeface="+mj-lt"/>
              </a:rPr>
              <a:t>5.Crainte par rapport </a:t>
            </a:r>
            <a:r>
              <a:rPr lang="fr-BE" sz="1400" i="0" dirty="0">
                <a:effectLst/>
                <a:latin typeface="+mj-lt"/>
              </a:rPr>
              <a:t>au</a:t>
            </a:r>
            <a:r>
              <a:rPr lang="fr-BE" sz="1400" b="1" i="0" dirty="0">
                <a:effectLst/>
                <a:latin typeface="+mj-lt"/>
              </a:rPr>
              <a:t>  délai de remise du module de suivi </a:t>
            </a:r>
            <a:r>
              <a:rPr lang="fr-BE" sz="1400" b="0" i="0" dirty="0">
                <a:effectLst/>
                <a:latin typeface="+mj-lt"/>
              </a:rPr>
              <a:t>de travaux et fin du subside POLLEC.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fr-BE" sz="1400" b="0" i="0" dirty="0">
                <a:effectLst/>
                <a:latin typeface="+mj-lt"/>
              </a:rPr>
              <a:t>6.  Point d’attention CSC: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sz="1400" b="0" i="0" dirty="0">
                <a:effectLst/>
                <a:latin typeface="+mj-lt"/>
              </a:rPr>
              <a:t>Prévoir de solliciter de nombreux auditeurs pour avoir un retour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sz="1400" b="0" i="0" dirty="0">
                <a:effectLst/>
                <a:latin typeface="+mj-lt"/>
              </a:rPr>
              <a:t>Clause de réévaluation du prix des audits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sz="1400" b="0" i="0" dirty="0">
                <a:effectLst/>
                <a:latin typeface="+mj-lt"/>
              </a:rPr>
              <a:t>Option proposée </a:t>
            </a:r>
            <a:r>
              <a:rPr lang="fr-BE" sz="1400" b="0" i="0" dirty="0" err="1">
                <a:effectLst/>
                <a:latin typeface="+mj-lt"/>
              </a:rPr>
              <a:t>ds</a:t>
            </a:r>
            <a:r>
              <a:rPr lang="fr-BE" sz="1400" b="0" i="0" dirty="0">
                <a:effectLst/>
                <a:latin typeface="+mj-lt"/>
              </a:rPr>
              <a:t> le marché : suivi des travaux , analyse des devis, suivi des chantiers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fr-BE" sz="1400" dirty="0">
                <a:latin typeface="+mj-lt"/>
              </a:rPr>
              <a:t>7. </a:t>
            </a:r>
            <a:r>
              <a:rPr lang="fr-BE" sz="1400" b="1" i="0" dirty="0">
                <a:effectLst/>
                <a:latin typeface="+mj-lt"/>
              </a:rPr>
              <a:t>Communication</a:t>
            </a:r>
            <a:r>
              <a:rPr lang="fr-BE" sz="1400" b="0" i="0" dirty="0">
                <a:effectLst/>
                <a:latin typeface="+mj-lt"/>
              </a:rPr>
              <a:t> :  toute boite, séance d'info avec les guichets et personne ressource au sein du SWCS, auditeur, intégrer le logo Walloreno, modèles de documents de communication issus de Walloreno…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fr-BE" sz="1400" b="0" i="0" dirty="0">
                <a:effectLst/>
                <a:latin typeface="+mj-lt"/>
              </a:rPr>
              <a:t>8. Liste des </a:t>
            </a:r>
            <a:r>
              <a:rPr lang="fr-BE" sz="1400" b="1" i="0" dirty="0">
                <a:effectLst/>
                <a:latin typeface="+mj-lt"/>
              </a:rPr>
              <a:t>entreprises</a:t>
            </a:r>
            <a:r>
              <a:rPr lang="fr-BE" sz="1400" b="0" i="0" dirty="0">
                <a:effectLst/>
                <a:latin typeface="+mj-lt"/>
              </a:rPr>
              <a:t> agréées au sein de la commune : liste via BCE et ADL, </a:t>
            </a:r>
            <a:r>
              <a:rPr lang="fr-BE" sz="1400" b="0" i="0" dirty="0" err="1">
                <a:effectLst/>
                <a:latin typeface="+mj-lt"/>
              </a:rPr>
              <a:t>Embuild</a:t>
            </a:r>
            <a:r>
              <a:rPr lang="fr-BE" sz="1400" b="0" i="0" dirty="0">
                <a:effectLst/>
                <a:latin typeface="+mj-lt"/>
              </a:rPr>
              <a:t> (ancienn</a:t>
            </a:r>
            <a:r>
              <a:rPr lang="fr-BE" sz="1400" dirty="0">
                <a:latin typeface="+mj-lt"/>
              </a:rPr>
              <a:t>e confédération de la construction), outils : </a:t>
            </a:r>
            <a:r>
              <a:rPr lang="fr-BE" sz="1400" b="0" i="0" dirty="0">
                <a:effectLst/>
                <a:latin typeface="+mj-lt"/>
              </a:rPr>
              <a:t>charte, </a:t>
            </a:r>
            <a:r>
              <a:rPr lang="fr-BE" sz="1400" b="0" i="0" dirty="0">
                <a:effectLst/>
                <a:latin typeface="+mj-lt"/>
                <a:hlinkClick r:id="rId3"/>
              </a:rPr>
              <a:t>texte primes </a:t>
            </a:r>
            <a:r>
              <a:rPr lang="fr-BE" sz="1400" b="0" i="0" dirty="0">
                <a:effectLst/>
                <a:latin typeface="+mj-lt"/>
              </a:rPr>
              <a:t>pour sélection des entrepreneurs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fr-BE" sz="1400" b="0" i="0" dirty="0">
                <a:effectLst/>
                <a:latin typeface="+mj-lt"/>
              </a:rPr>
              <a:t>9.Facilitation du contact vers la </a:t>
            </a:r>
            <a:r>
              <a:rPr lang="fr-BE" sz="1400" b="1" i="0" dirty="0">
                <a:effectLst/>
                <a:latin typeface="+mj-lt"/>
              </a:rPr>
              <a:t>SWCS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fr-BE" sz="1400" b="0" i="0" dirty="0">
                <a:effectLst/>
                <a:latin typeface="+mj-lt"/>
              </a:rPr>
              <a:t>10 .</a:t>
            </a:r>
            <a:r>
              <a:rPr lang="fr-BE" sz="1400" b="1" i="0" dirty="0">
                <a:effectLst/>
                <a:latin typeface="+mj-lt"/>
              </a:rPr>
              <a:t>Sélection des candidatures </a:t>
            </a:r>
            <a:r>
              <a:rPr lang="fr-BE" sz="1400" b="0" i="0" dirty="0">
                <a:effectLst/>
                <a:latin typeface="+mj-lt"/>
              </a:rPr>
              <a:t>: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sz="1400" b="0" i="0" dirty="0">
                <a:effectLst/>
                <a:latin typeface="+mj-lt"/>
              </a:rPr>
              <a:t>Quickscan réalisé préalablement à la sélection</a:t>
            </a:r>
          </a:p>
          <a:p>
            <a:pPr marL="742950" lvl="1" indent="-28575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sz="1400" b="0" i="0" dirty="0">
                <a:effectLst/>
                <a:latin typeface="+mj-lt"/>
              </a:rPr>
              <a:t>Entretien avec </a:t>
            </a:r>
            <a:r>
              <a:rPr lang="fr-BE" sz="1400" dirty="0">
                <a:latin typeface="+mj-lt"/>
              </a:rPr>
              <a:t>les citoyens préalable </a:t>
            </a:r>
            <a:r>
              <a:rPr lang="fr-BE" sz="1400" b="0" i="0" dirty="0">
                <a:effectLst/>
                <a:latin typeface="+mj-lt"/>
              </a:rPr>
              <a:t>à la sélectionner les citoyens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sz="1400" b="0" i="0" dirty="0">
                <a:effectLst/>
                <a:latin typeface="+mj-lt"/>
              </a:rPr>
              <a:t>Sélection des bâtiments peu isolés en priorités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i="1" dirty="0">
              <a:solidFill>
                <a:srgbClr val="0F709E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i="1" dirty="0">
              <a:solidFill>
                <a:srgbClr val="0F709E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>
              <a:solidFill>
                <a:srgbClr val="0F709E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i="1" dirty="0">
              <a:solidFill>
                <a:srgbClr val="0F709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4814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B44A72C7-403A-437C-9866-82138F22A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800" dirty="0"/>
              <a:t>Contact:</a:t>
            </a:r>
          </a:p>
          <a:p>
            <a:r>
              <a:rPr lang="fr-FR" dirty="0">
                <a:hlinkClick r:id="rId2"/>
              </a:rPr>
              <a:t>helene.bossut@ipalle.be</a:t>
            </a:r>
            <a:endParaRPr lang="fr-FR" sz="2800" dirty="0">
              <a:hlinkClick r:id="rId3"/>
            </a:endParaRPr>
          </a:p>
          <a:p>
            <a:r>
              <a:rPr lang="fr-FR" sz="2800" dirty="0">
                <a:hlinkClick r:id="rId3"/>
              </a:rPr>
              <a:t>conventiondesmaires@spw.wallonie.be</a:t>
            </a:r>
            <a:r>
              <a:rPr lang="fr-FR" sz="2800" dirty="0"/>
              <a:t> </a:t>
            </a:r>
          </a:p>
          <a:p>
            <a:r>
              <a:rPr lang="fr-FR" sz="2800" dirty="0"/>
              <a:t>Site internet </a:t>
            </a:r>
            <a:r>
              <a:rPr lang="fr-FR" dirty="0"/>
              <a:t>: </a:t>
            </a:r>
            <a:r>
              <a:rPr lang="fr-F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conventiondesmaires.wallonie.be</a:t>
            </a:r>
            <a:endParaRPr lang="fr-FR" dirty="0"/>
          </a:p>
          <a:p>
            <a:r>
              <a:rPr lang="fr-FR" dirty="0"/>
              <a:t>One drive : </a:t>
            </a:r>
            <a:r>
              <a:rPr lang="fr-FR" dirty="0">
                <a:hlinkClick r:id="rId5"/>
              </a:rPr>
              <a:t>partage de documents</a:t>
            </a:r>
            <a:endParaRPr lang="fr-FR" dirty="0"/>
          </a:p>
          <a:p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849761-883E-4B30-99BF-0902E0AA7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4400">
                <a:latin typeface="+mn-lt"/>
              </a:rPr>
              <a:t>Merci pour votre attention!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052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A6C4C5-3371-4570-BA49-028B532D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058" y="2678906"/>
            <a:ext cx="10411884" cy="1500187"/>
          </a:xfrm>
          <a:noFill/>
          <a:ln w="57150">
            <a:noFill/>
          </a:ln>
        </p:spPr>
        <p:txBody>
          <a:bodyPr/>
          <a:lstStyle/>
          <a:p>
            <a:r>
              <a:rPr lang="fr-BE" dirty="0"/>
              <a:t>Tour de table </a:t>
            </a:r>
            <a:r>
              <a:rPr lang="fr-BE" dirty="0" err="1"/>
              <a:t>presentation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3A4F3E-3C05-44B6-AAEE-A6A08982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166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A6C4C5-3371-4570-BA49-028B532D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058" y="2678906"/>
            <a:ext cx="10411884" cy="1500187"/>
          </a:xfrm>
          <a:noFill/>
          <a:ln w="57150">
            <a:noFill/>
          </a:ln>
        </p:spPr>
        <p:txBody>
          <a:bodyPr/>
          <a:lstStyle/>
          <a:p>
            <a:r>
              <a:rPr lang="fr-BE"/>
              <a:t>modalités de prolongation de P20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3A4F3E-3C05-44B6-AAEE-A6A08982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717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6B0D570-A779-F539-E079-A8F7D890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Prolongation POLLEC 2020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FE32D5-DDA9-799B-09BA-CF968BB61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B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Report de la fin du subside</a:t>
            </a: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POLLEC 2020 investissement au 30 juin </a:t>
            </a:r>
            <a:r>
              <a:rPr lang="fr-B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2024</a:t>
            </a: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lvl="1">
              <a:lnSpc>
                <a:spcPct val="250000"/>
              </a:lnSpc>
            </a:pPr>
            <a:r>
              <a:rPr lang="fr-BE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Rapport final à remettre au plus tard le 31 décembre 2024</a:t>
            </a:r>
            <a:endParaRPr lang="fr-BE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B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Suppression de l’échéance pour l’attribution des marchés</a:t>
            </a: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liés aux projets d’investissement 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BE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Notification</a:t>
            </a:r>
            <a:r>
              <a:rPr lang="fr-BE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de l’AM modifié via Nemo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Version consolidée des AM sur le site internet: </a:t>
            </a: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Appels POLLEC  : suivi des subventions et rapportage </a:t>
            </a:r>
            <a:endParaRPr lang="fr-BE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3F877C-E1E7-4061-6F42-F4AB677E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307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A6C4C5-3371-4570-BA49-028B532D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058" y="2678906"/>
            <a:ext cx="10411884" cy="1500187"/>
          </a:xfrm>
          <a:noFill/>
          <a:ln w="57150">
            <a:noFill/>
          </a:ln>
        </p:spPr>
        <p:txBody>
          <a:bodyPr/>
          <a:lstStyle/>
          <a:p>
            <a:r>
              <a:rPr lang="fr-FR" dirty="0"/>
              <a:t>S</a:t>
            </a:r>
            <a:r>
              <a:rPr lang="fr-BE" dirty="0" err="1"/>
              <a:t>ondage</a:t>
            </a:r>
            <a:r>
              <a:rPr lang="fr-BE" dirty="0"/>
              <a:t> - réponses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3A4F3E-3C05-44B6-AAEE-A6A08982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654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6B0D570-A779-F539-E079-A8F7D890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Réponses au sondage FORMS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FE32D5-DDA9-799B-09BA-CF968BB61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26 réponses sur 33 projets subsidiés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15 marchés attribués et 1 en cours (10 n’ont pas précisé dans le formulaire)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Sur les 15 marchés, 4 fonctionnent avec 1 auditeur, 3 avec plusieurs auditeurs (8 n’ont pas précisé)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6 en lien avec des plateformes locales de rénovation énergétique</a:t>
            </a:r>
            <a:endParaRPr lang="fr-BE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BE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Résultats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1 commune a terminé : 70 audits réalisés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1 commune en a réalisé 33 (sur 60 prévus)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Ipalle</a:t>
            </a:r>
            <a:r>
              <a:rPr lang="fr-BE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: sur 10 communes : 76 réalisés, 31 en cours – possibilités d’en faire encore une trentaine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3F877C-E1E7-4061-6F42-F4AB677E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669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A6C4C5-3371-4570-BA49-028B532D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058" y="2678906"/>
            <a:ext cx="10411884" cy="1500187"/>
          </a:xfrm>
          <a:noFill/>
          <a:ln w="57150">
            <a:noFill/>
          </a:ln>
        </p:spPr>
        <p:txBody>
          <a:bodyPr/>
          <a:lstStyle/>
          <a:p>
            <a:r>
              <a:rPr lang="fr-BE"/>
              <a:t>Freins majeurs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3A4F3E-3C05-44B6-AAEE-A6A08982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7983-D4B0-46EE-83F5-C6E431D5736B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050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9B08B-13C4-4A95-9E65-49324B2828C0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609600" y="1267809"/>
            <a:ext cx="1073104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i="1" dirty="0">
                <a:solidFill>
                  <a:srgbClr val="0F709E"/>
                </a:solidFill>
                <a:latin typeface="+mn-lt"/>
              </a:rPr>
              <a:t>FREINS MAJEURS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F256F86-00C5-7BFF-FE9A-99B6E9117434}"/>
              </a:ext>
            </a:extLst>
          </p:cNvPr>
          <p:cNvSpPr/>
          <p:nvPr/>
        </p:nvSpPr>
        <p:spPr>
          <a:xfrm>
            <a:off x="874917" y="1909299"/>
            <a:ext cx="3780149" cy="24468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Candidats</a:t>
            </a:r>
          </a:p>
          <a:p>
            <a:pPr algn="ctr"/>
            <a:r>
              <a:rPr lang="fr-FR" dirty="0"/>
              <a:t>Mobilisation parfois difficile surtout si on limite au R1/R2/R3</a:t>
            </a:r>
          </a:p>
          <a:p>
            <a:pPr algn="ctr"/>
            <a:r>
              <a:rPr lang="fr-FR" dirty="0"/>
              <a:t>L’instabilité des systèmes de primes effraie / ralentit les citoyens</a:t>
            </a:r>
            <a:endParaRPr lang="fr-BE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737B001-3A98-0C0C-1A42-50CBC44DC3AB}"/>
              </a:ext>
            </a:extLst>
          </p:cNvPr>
          <p:cNvSpPr/>
          <p:nvPr/>
        </p:nvSpPr>
        <p:spPr>
          <a:xfrm>
            <a:off x="5975124" y="942534"/>
            <a:ext cx="5607276" cy="18571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Auditeurs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Complexité administrative (</a:t>
            </a:r>
            <a:r>
              <a:rPr lang="fr-FR" dirty="0" err="1"/>
              <a:t>CdC</a:t>
            </a:r>
            <a:r>
              <a:rPr lang="fr-FR" dirty="0"/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Pénurie d’auditeurs dans certaines régions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Délais de réalisation parfois long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5331C89-D052-D5D4-FE1B-142A75B78C0A}"/>
              </a:ext>
            </a:extLst>
          </p:cNvPr>
          <p:cNvSpPr/>
          <p:nvPr/>
        </p:nvSpPr>
        <p:spPr>
          <a:xfrm>
            <a:off x="5975124" y="3162693"/>
            <a:ext cx="5687506" cy="29040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Autres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Organisation administrative au sein de la commune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Délai du projet très court par rapport aux délais audit + travaux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Multitude de systèmes (diverses primes, plateformes,…)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Instabilité des systèmes de primes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8521744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1F4B4CD1FEF343B23C5944BC29E410" ma:contentTypeVersion="17" ma:contentTypeDescription="Crée un document." ma:contentTypeScope="" ma:versionID="f41a46f130a2382ff9b585f188c72408">
  <xsd:schema xmlns:xsd="http://www.w3.org/2001/XMLSchema" xmlns:xs="http://www.w3.org/2001/XMLSchema" xmlns:p="http://schemas.microsoft.com/office/2006/metadata/properties" xmlns:ns1="http://schemas.microsoft.com/sharepoint/v3" xmlns:ns2="f5ae29e3-a5aa-4517-9d4a-3f410a5ecab0" xmlns:ns3="dbb9d2de-24cd-4fca-a4fa-2684fc1f86b2" targetNamespace="http://schemas.microsoft.com/office/2006/metadata/properties" ma:root="true" ma:fieldsID="e0033d34e7ca940d50e8e98c79339a3e" ns1:_="" ns2:_="" ns3:_="">
    <xsd:import namespace="http://schemas.microsoft.com/sharepoint/v3"/>
    <xsd:import namespace="f5ae29e3-a5aa-4517-9d4a-3f410a5ecab0"/>
    <xsd:import namespace="dbb9d2de-24cd-4fca-a4fa-2684fc1f86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e29e3-a5aa-4517-9d4a-3f410a5eca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cc4018d8-b214-4a48-af45-02710e18d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d2de-24cd-4fca-a4fa-2684fc1f86b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58e1f3a4-4378-4bc3-9290-3725e9c14b11}" ma:internalName="TaxCatchAll" ma:showField="CatchAllData" ma:web="dbb9d2de-24cd-4fca-a4fa-2684fc1f86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bb9d2de-24cd-4fca-a4fa-2684fc1f86b2">
      <UserInfo>
        <DisplayName>BAUDOUX Julien</DisplayName>
        <AccountId>84</AccountId>
        <AccountType/>
      </UserInfo>
    </SharedWithUsers>
    <lcf76f155ced4ddcb4097134ff3c332f xmlns="f5ae29e3-a5aa-4517-9d4a-3f410a5ecab0">
      <Terms xmlns="http://schemas.microsoft.com/office/infopath/2007/PartnerControls"/>
    </lcf76f155ced4ddcb4097134ff3c332f>
    <TaxCatchAll xmlns="dbb9d2de-24cd-4fca-a4fa-2684fc1f86b2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7BB3743-4174-436E-B80D-EE9ACC973B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06E8EB-DA0B-494E-BFC3-23CDE7E9CCD5}"/>
</file>

<file path=customXml/itemProps3.xml><?xml version="1.0" encoding="utf-8"?>
<ds:datastoreItem xmlns:ds="http://schemas.openxmlformats.org/officeDocument/2006/customXml" ds:itemID="{ED228D07-DC73-4D97-9B67-DA0AC4698E68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bb9d2de-24cd-4fca-a4fa-2684fc1f86b2"/>
    <ds:schemaRef ds:uri="f5ae29e3-a5aa-4517-9d4a-3f410a5eca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1201</Words>
  <Application>Microsoft Office PowerPoint</Application>
  <PresentationFormat>Grand écran</PresentationFormat>
  <Paragraphs>213</Paragraphs>
  <Slides>24</Slides>
  <Notes>20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Helvetica</vt:lpstr>
      <vt:lpstr>Segoe UI Historic</vt:lpstr>
      <vt:lpstr>Symbol</vt:lpstr>
      <vt:lpstr>Conception personnalisée</vt:lpstr>
      <vt:lpstr>Présentation PowerPoint</vt:lpstr>
      <vt:lpstr>Ordre du jour</vt:lpstr>
      <vt:lpstr>Présentation PowerPoint</vt:lpstr>
      <vt:lpstr>Présentation PowerPoint</vt:lpstr>
      <vt:lpstr>Prolongation POLLEC 2020</vt:lpstr>
      <vt:lpstr>Présentation PowerPoint</vt:lpstr>
      <vt:lpstr>Réponses au sondage FORMS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Tour de table - avancement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Fanny Mertz</dc:creator>
  <cp:lastModifiedBy>S. Piccirilli</cp:lastModifiedBy>
  <cp:revision>22</cp:revision>
  <dcterms:created xsi:type="dcterms:W3CDTF">2015-12-18T10:09:43Z</dcterms:created>
  <dcterms:modified xsi:type="dcterms:W3CDTF">2023-06-26T12:08:47Z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0x010100C71F4B4CD1FEF343B23C5944BC29E410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xd_Signature">
    <vt:bool>false</vt:bool>
  </property>
  <property fmtid="{D5CDD505-2E9C-101B-9397-08002B2CF9AE}" pid="8" name="Order">
    <vt:lpwstr>2015600.00000000</vt:lpwstr>
  </property>
  <property fmtid="{D5CDD505-2E9C-101B-9397-08002B2CF9AE}" pid="9" name="TriggerFlowInfo">
    <vt:lpwstr/>
  </property>
  <property fmtid="{D5CDD505-2E9C-101B-9397-08002B2CF9AE}" pid="10" name="MSIP_Label_e72a09c5-6e26-4737-a926-47ef1ab198ae_Enabled">
    <vt:lpwstr>true</vt:lpwstr>
  </property>
  <property fmtid="{D5CDD505-2E9C-101B-9397-08002B2CF9AE}" pid="11" name="MSIP_Label_e72a09c5-6e26-4737-a926-47ef1ab198ae_SetDate">
    <vt:lpwstr>2023-06-12T06:56:21Z</vt:lpwstr>
  </property>
  <property fmtid="{D5CDD505-2E9C-101B-9397-08002B2CF9AE}" pid="12" name="MSIP_Label_e72a09c5-6e26-4737-a926-47ef1ab198ae_Method">
    <vt:lpwstr>Standard</vt:lpwstr>
  </property>
  <property fmtid="{D5CDD505-2E9C-101B-9397-08002B2CF9AE}" pid="13" name="MSIP_Label_e72a09c5-6e26-4737-a926-47ef1ab198ae_Name">
    <vt:lpwstr>e72a09c5-6e26-4737-a926-47ef1ab198ae</vt:lpwstr>
  </property>
  <property fmtid="{D5CDD505-2E9C-101B-9397-08002B2CF9AE}" pid="14" name="MSIP_Label_e72a09c5-6e26-4737-a926-47ef1ab198ae_SiteId">
    <vt:lpwstr>1f816a84-7aa6-4a56-b22a-7b3452fa8681</vt:lpwstr>
  </property>
  <property fmtid="{D5CDD505-2E9C-101B-9397-08002B2CF9AE}" pid="15" name="MSIP_Label_e72a09c5-6e26-4737-a926-47ef1ab198ae_ActionId">
    <vt:lpwstr>0899bc52-1ba8-40fd-93d2-ee1738586b7c</vt:lpwstr>
  </property>
  <property fmtid="{D5CDD505-2E9C-101B-9397-08002B2CF9AE}" pid="16" name="MSIP_Label_e72a09c5-6e26-4737-a926-47ef1ab198ae_ContentBits">
    <vt:lpwstr>8</vt:lpwstr>
  </property>
  <property fmtid="{D5CDD505-2E9C-101B-9397-08002B2CF9AE}" pid="17" name="MediaServiceImageTags">
    <vt:lpwstr/>
  </property>
</Properties>
</file>