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handoutMasterIdLst>
    <p:handoutMasterId r:id="rId20"/>
  </p:handoutMasterIdLst>
  <p:sldIdLst>
    <p:sldId id="256" r:id="rId4"/>
    <p:sldId id="319" r:id="rId5"/>
    <p:sldId id="320" r:id="rId6"/>
    <p:sldId id="321" r:id="rId7"/>
    <p:sldId id="322" r:id="rId8"/>
    <p:sldId id="336" r:id="rId9"/>
    <p:sldId id="323" r:id="rId10"/>
    <p:sldId id="324" r:id="rId11"/>
    <p:sldId id="325" r:id="rId12"/>
    <p:sldId id="326" r:id="rId13"/>
    <p:sldId id="327" r:id="rId14"/>
    <p:sldId id="337" r:id="rId15"/>
    <p:sldId id="329" r:id="rId16"/>
    <p:sldId id="330" r:id="rId17"/>
    <p:sldId id="301" r:id="rId18"/>
    <p:sldId id="335" r:id="rId19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5891"/>
    <a:srgbClr val="378591"/>
    <a:srgbClr val="EE8C6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2A479-F446-4E8D-BB09-3AE9DF38DAD8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78F81-0542-4FB9-A33D-1926F3A5D9E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10" name="Rectangle 9"/>
          <p:cNvSpPr/>
          <p:nvPr userDrawn="1"/>
        </p:nvSpPr>
        <p:spPr>
          <a:xfrm>
            <a:off x="0" y="5589240"/>
            <a:ext cx="9144000" cy="12961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ZoneTexte 10"/>
          <p:cNvSpPr txBox="1"/>
          <p:nvPr userDrawn="1"/>
        </p:nvSpPr>
        <p:spPr>
          <a:xfrm>
            <a:off x="8532440" y="627322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024190EE-C6A1-4D1F-ACF3-965F4043CC11}" type="slidenum">
              <a:rPr lang="fr-BE" sz="3200" smtClean="0"/>
              <a:pPr/>
              <a:t>‹N°›</a:t>
            </a:fld>
            <a:endParaRPr lang="fr-BE" sz="3200" dirty="0"/>
          </a:p>
        </p:txBody>
      </p:sp>
      <p:pic>
        <p:nvPicPr>
          <p:cNvPr id="12" name="Image 11" descr="CODT DROI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724128" y="6021288"/>
            <a:ext cx="2804160" cy="768096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DC3F-0A8B-4C00-BFEC-B65DCEF2FCF6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5810D-6D44-4DEC-90A7-8F15C009C93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DC3F-0A8B-4C00-BFEC-B65DCEF2FCF6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5810D-6D44-4DEC-90A7-8F15C009C93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8838-D536-40BA-BC51-B6A02B363A04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ED1-2A64-430C-A362-877200C156B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8838-D536-40BA-BC51-B6A02B363A04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ED1-2A64-430C-A362-877200C156B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8838-D536-40BA-BC51-B6A02B363A04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ED1-2A64-430C-A362-877200C156B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8838-D536-40BA-BC51-B6A02B363A04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ED1-2A64-430C-A362-877200C156B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8838-D536-40BA-BC51-B6A02B363A04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ED1-2A64-430C-A362-877200C156B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8838-D536-40BA-BC51-B6A02B363A04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ED1-2A64-430C-A362-877200C156B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8838-D536-40BA-BC51-B6A02B363A04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ED1-2A64-430C-A362-877200C156B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8838-D536-40BA-BC51-B6A02B363A04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ED1-2A64-430C-A362-877200C156B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DC3F-0A8B-4C00-BFEC-B65DCEF2FCF6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5810D-6D44-4DEC-90A7-8F15C009C93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8838-D536-40BA-BC51-B6A02B363A04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ED1-2A64-430C-A362-877200C156B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8838-D536-40BA-BC51-B6A02B363A04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ED1-2A64-430C-A362-877200C156B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8838-D536-40BA-BC51-B6A02B363A04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ED1-2A64-430C-A362-877200C156B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ED99-C10B-44C5-AA03-738C3A2BEB9C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6C081-F0F8-4578-9644-FF1AEEC1291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>
    <p:wipe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ED99-C10B-44C5-AA03-738C3A2BEB9C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6C081-F0F8-4578-9644-FF1AEEC1291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>
    <p:wipe dir="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ED99-C10B-44C5-AA03-738C3A2BEB9C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6C081-F0F8-4578-9644-FF1AEEC1291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>
    <p:wipe dir="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ED99-C10B-44C5-AA03-738C3A2BEB9C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6C081-F0F8-4578-9644-FF1AEEC1291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>
    <p:wipe dir="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ED99-C10B-44C5-AA03-738C3A2BEB9C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6C081-F0F8-4578-9644-FF1AEEC1291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>
    <p:wipe dir="d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ED99-C10B-44C5-AA03-738C3A2BEB9C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6C081-F0F8-4578-9644-FF1AEEC1291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>
    <p:wipe dir="d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ED99-C10B-44C5-AA03-738C3A2BEB9C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6C081-F0F8-4578-9644-FF1AEEC1291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DC3F-0A8B-4C00-BFEC-B65DCEF2FCF6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5810D-6D44-4DEC-90A7-8F15C009C93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>
    <p:wipe dir="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ED99-C10B-44C5-AA03-738C3A2BEB9C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6C081-F0F8-4578-9644-FF1AEEC1291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>
    <p:wipe dir="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ED99-C10B-44C5-AA03-738C3A2BEB9C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6C081-F0F8-4578-9644-FF1AEEC1291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>
    <p:wipe dir="d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ED99-C10B-44C5-AA03-738C3A2BEB9C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6C081-F0F8-4578-9644-FF1AEEC1291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>
    <p:wipe dir="d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ED99-C10B-44C5-AA03-738C3A2BEB9C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6C081-F0F8-4578-9644-FF1AEEC1291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DC3F-0A8B-4C00-BFEC-B65DCEF2FCF6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5810D-6D44-4DEC-90A7-8F15C009C93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DC3F-0A8B-4C00-BFEC-B65DCEF2FCF6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5810D-6D44-4DEC-90A7-8F15C009C93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DC3F-0A8B-4C00-BFEC-B65DCEF2FCF6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5810D-6D44-4DEC-90A7-8F15C009C93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DC3F-0A8B-4C00-BFEC-B65DCEF2FCF6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5810D-6D44-4DEC-90A7-8F15C009C93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DC3F-0A8B-4C00-BFEC-B65DCEF2FCF6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5810D-6D44-4DEC-90A7-8F15C009C93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6DC3F-0A8B-4C00-BFEC-B65DCEF2FCF6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5810D-6D44-4DEC-90A7-8F15C009C93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6DC3F-0A8B-4C00-BFEC-B65DCEF2FCF6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5810D-6D44-4DEC-90A7-8F15C009C932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88838-D536-40BA-BC51-B6A02B363A04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CBED1-2A64-430C-A362-877200C156B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1ED99-C10B-44C5-AA03-738C3A2BEB9C}" type="datetimeFigureOut">
              <a:rPr lang="fr-BE" smtClean="0"/>
              <a:pPr/>
              <a:t>13/02/2017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6C081-F0F8-4578-9644-FF1AEEC1291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CODT GAUCH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650992"/>
            <a:ext cx="1237488" cy="1207008"/>
          </a:xfrm>
          <a:prstGeom prst="snip1Rect">
            <a:avLst>
              <a:gd name="adj" fmla="val 50000"/>
            </a:avLst>
          </a:prstGeom>
        </p:spPr>
      </p:pic>
      <p:sp>
        <p:nvSpPr>
          <p:cNvPr id="12" name="ZoneTexte 11"/>
          <p:cNvSpPr txBox="1"/>
          <p:nvPr/>
        </p:nvSpPr>
        <p:spPr>
          <a:xfrm>
            <a:off x="0" y="0"/>
            <a:ext cx="9135399" cy="5386090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endParaRPr lang="fr-FR" sz="3600" b="1" dirty="0" smtClean="0">
              <a:solidFill>
                <a:srgbClr val="B35891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fr-FR" sz="3600" b="1" dirty="0" smtClean="0">
                <a:solidFill>
                  <a:srgbClr val="B35891"/>
                </a:solidFill>
              </a:rPr>
              <a:t>Code du Développement territorial</a:t>
            </a:r>
          </a:p>
          <a:p>
            <a:pPr lvl="0" algn="ctr">
              <a:spcBef>
                <a:spcPct val="0"/>
              </a:spcBef>
              <a:defRPr/>
            </a:pPr>
            <a:endParaRPr lang="fr-FR" sz="3600" b="1" dirty="0" smtClean="0">
              <a:solidFill>
                <a:srgbClr val="B35891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endParaRPr lang="fr-FR" sz="2400" b="1" dirty="0" smtClean="0">
              <a:solidFill>
                <a:srgbClr val="B35891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endParaRPr lang="fr-FR" sz="2400" b="1" dirty="0" smtClean="0">
              <a:solidFill>
                <a:srgbClr val="B35891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fr-FR" sz="3600" b="1" dirty="0" smtClean="0">
                <a:solidFill>
                  <a:srgbClr val="378591"/>
                </a:solidFill>
              </a:rPr>
              <a:t>MESURES DE PUBLICITE</a:t>
            </a:r>
          </a:p>
          <a:p>
            <a:pPr lvl="0" algn="ctr">
              <a:spcBef>
                <a:spcPct val="0"/>
              </a:spcBef>
              <a:defRPr/>
            </a:pPr>
            <a:endParaRPr lang="fr-FR" sz="3600" b="1" dirty="0" smtClean="0">
              <a:solidFill>
                <a:srgbClr val="B35891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endParaRPr lang="fr-FR" sz="1600" b="1" dirty="0" smtClean="0">
              <a:solidFill>
                <a:srgbClr val="B35891"/>
              </a:solidFill>
            </a:endParaRPr>
          </a:p>
          <a:p>
            <a:pPr algn="ctr"/>
            <a:r>
              <a:rPr lang="fr-BE" sz="2800" b="1" dirty="0" smtClean="0">
                <a:solidFill>
                  <a:srgbClr val="378591"/>
                </a:solidFill>
              </a:rPr>
              <a:t>ENQUETE PUBLIQUE &amp; ANNONCE</a:t>
            </a:r>
            <a:endParaRPr lang="fr-FR" sz="2800" b="1" dirty="0" smtClean="0">
              <a:solidFill>
                <a:srgbClr val="B35891"/>
              </a:solidFill>
            </a:endParaRPr>
          </a:p>
          <a:p>
            <a:pPr lvl="0">
              <a:spcBef>
                <a:spcPct val="0"/>
              </a:spcBef>
              <a:defRPr/>
            </a:pPr>
            <a:endParaRPr lang="fr-FR" sz="2800" b="1" dirty="0" smtClean="0">
              <a:solidFill>
                <a:srgbClr val="B35891"/>
              </a:solidFill>
            </a:endParaRPr>
          </a:p>
          <a:p>
            <a:pPr lvl="0">
              <a:spcBef>
                <a:spcPct val="0"/>
              </a:spcBef>
              <a:defRPr/>
            </a:pPr>
            <a:endParaRPr lang="fr-FR" sz="2800" b="1" dirty="0" smtClean="0">
              <a:solidFill>
                <a:srgbClr val="B35891"/>
              </a:solidFill>
            </a:endParaRPr>
          </a:p>
          <a:p>
            <a:pPr lvl="0" algn="r">
              <a:spcBef>
                <a:spcPct val="0"/>
              </a:spcBef>
              <a:defRPr/>
            </a:pPr>
            <a:r>
              <a:rPr lang="fr-FR" sz="1600" b="1" dirty="0" smtClean="0">
                <a:solidFill>
                  <a:schemeClr val="accent6">
                    <a:lumMod val="75000"/>
                  </a:schemeClr>
                </a:solidFill>
              </a:rPr>
              <a:t>14 février 2017	</a:t>
            </a:r>
            <a:endParaRPr lang="fr-FR" sz="1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CODT GAUCH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650992"/>
            <a:ext cx="1237488" cy="1207008"/>
          </a:xfrm>
          <a:prstGeom prst="snip1Rect">
            <a:avLst>
              <a:gd name="adj" fmla="val 50000"/>
            </a:avLst>
          </a:prstGeom>
        </p:spPr>
      </p:pic>
      <p:sp>
        <p:nvSpPr>
          <p:cNvPr id="12" name="ZoneTexte 11"/>
          <p:cNvSpPr txBox="1"/>
          <p:nvPr/>
        </p:nvSpPr>
        <p:spPr>
          <a:xfrm>
            <a:off x="0" y="0"/>
            <a:ext cx="9135399" cy="646331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BE" sz="3600" b="1" dirty="0" smtClean="0">
                <a:solidFill>
                  <a:srgbClr val="378591"/>
                </a:solidFill>
              </a:rPr>
              <a:t>L’annonce de projet – champ d’application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11560" y="980728"/>
            <a:ext cx="80648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BE" dirty="0" smtClean="0">
              <a:cs typeface="Arial" pitchFamily="34" charset="0"/>
            </a:endParaRPr>
          </a:p>
          <a:p>
            <a:pPr algn="just"/>
            <a:endParaRPr lang="fr-BE" b="1" dirty="0" smtClean="0"/>
          </a:p>
          <a:p>
            <a:endParaRPr lang="fr-BE" dirty="0"/>
          </a:p>
        </p:txBody>
      </p:sp>
      <p:sp>
        <p:nvSpPr>
          <p:cNvPr id="5" name="ZoneTexte 4"/>
          <p:cNvSpPr txBox="1"/>
          <p:nvPr/>
        </p:nvSpPr>
        <p:spPr>
          <a:xfrm>
            <a:off x="467544" y="1052736"/>
            <a:ext cx="842493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BE" b="1" dirty="0" smtClean="0">
              <a:solidFill>
                <a:srgbClr val="378591"/>
              </a:solidFill>
            </a:endParaRPr>
          </a:p>
          <a:p>
            <a:pPr algn="just"/>
            <a:r>
              <a:rPr lang="fr-BE" b="1" dirty="0" smtClean="0">
                <a:solidFill>
                  <a:srgbClr val="378591"/>
                </a:solidFill>
              </a:rPr>
              <a:t>D.IV.40</a:t>
            </a:r>
          </a:p>
          <a:p>
            <a:pPr algn="just"/>
            <a:endParaRPr lang="fr-BE" sz="1200" b="1" dirty="0" smtClean="0"/>
          </a:p>
          <a:p>
            <a:pPr algn="just"/>
            <a:endParaRPr lang="fr-BE" sz="1200" b="1" dirty="0" smtClean="0"/>
          </a:p>
          <a:p>
            <a:pPr algn="just">
              <a:buFont typeface="Wingdings" pitchFamily="2" charset="2"/>
              <a:buChar char="v"/>
            </a:pPr>
            <a:r>
              <a:rPr lang="fr-BE" dirty="0" smtClean="0"/>
              <a:t> Les demandes impliquant un ou plusieurs </a:t>
            </a:r>
            <a:r>
              <a:rPr lang="fr-BE" b="1" dirty="0" smtClean="0"/>
              <a:t>écarts</a:t>
            </a:r>
            <a:r>
              <a:rPr lang="fr-BE" dirty="0" smtClean="0"/>
              <a:t> aux </a:t>
            </a:r>
            <a:r>
              <a:rPr lang="fr-BE" b="1" dirty="0" smtClean="0">
                <a:solidFill>
                  <a:srgbClr val="B35891"/>
                </a:solidFill>
              </a:rPr>
              <a:t>PCA</a:t>
            </a:r>
            <a:r>
              <a:rPr lang="fr-BE" dirty="0" smtClean="0"/>
              <a:t> adoptés avant l’entrée en vigueur du Code et devenus SOL, aux </a:t>
            </a:r>
            <a:r>
              <a:rPr lang="fr-BE" b="1" dirty="0" smtClean="0">
                <a:solidFill>
                  <a:srgbClr val="B35891"/>
                </a:solidFill>
              </a:rPr>
              <a:t>règlements</a:t>
            </a:r>
            <a:r>
              <a:rPr lang="fr-BE" dirty="0" smtClean="0"/>
              <a:t> adoptés avant l’entrée en vigueur du Code et devenus guides et aux </a:t>
            </a:r>
            <a:r>
              <a:rPr lang="fr-BE" b="1" dirty="0" smtClean="0">
                <a:solidFill>
                  <a:srgbClr val="B35891"/>
                </a:solidFill>
              </a:rPr>
              <a:t>permis d’urbanisation </a:t>
            </a:r>
            <a:r>
              <a:rPr lang="fr-BE" dirty="0" smtClean="0"/>
              <a:t>sont soumises à annonce de projet, et ce, jusqu’à la révision ou à l’abrogation du schéma ou du guide. </a:t>
            </a:r>
          </a:p>
          <a:p>
            <a:pPr algn="just"/>
            <a:endParaRPr lang="fr-BE" sz="2400" dirty="0" smtClean="0"/>
          </a:p>
          <a:p>
            <a:pPr algn="just"/>
            <a:r>
              <a:rPr lang="fr-BE" dirty="0" smtClean="0"/>
              <a:t>=&gt; </a:t>
            </a:r>
            <a:r>
              <a:rPr lang="fr-BE" b="1" u="sng" dirty="0" smtClean="0"/>
              <a:t>un écart n’implique dès lors pas toujours une annonce !</a:t>
            </a:r>
          </a:p>
          <a:p>
            <a:pPr algn="just"/>
            <a:endParaRPr lang="fr-BE" dirty="0" smtClean="0"/>
          </a:p>
          <a:p>
            <a:pPr algn="just"/>
            <a:endParaRPr lang="fr-BE" dirty="0" smtClean="0"/>
          </a:p>
          <a:p>
            <a:pPr algn="just"/>
            <a:endParaRPr lang="fr-BE" dirty="0" smtClean="0"/>
          </a:p>
          <a:p>
            <a:pPr algn="just"/>
            <a:endParaRPr lang="fr-BE" sz="800" b="1" dirty="0" smtClean="0">
              <a:solidFill>
                <a:srgbClr val="B35891"/>
              </a:solidFill>
            </a:endParaRPr>
          </a:p>
          <a:p>
            <a:pPr algn="just"/>
            <a:endParaRPr lang="fr-BE" dirty="0">
              <a:solidFill>
                <a:srgbClr val="B3589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CODT GAUCH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650992"/>
            <a:ext cx="1237488" cy="1207008"/>
          </a:xfrm>
          <a:prstGeom prst="snip1Rect">
            <a:avLst>
              <a:gd name="adj" fmla="val 50000"/>
            </a:avLst>
          </a:prstGeom>
        </p:spPr>
      </p:pic>
      <p:sp>
        <p:nvSpPr>
          <p:cNvPr id="12" name="ZoneTexte 11"/>
          <p:cNvSpPr txBox="1"/>
          <p:nvPr/>
        </p:nvSpPr>
        <p:spPr>
          <a:xfrm>
            <a:off x="0" y="0"/>
            <a:ext cx="9135399" cy="646331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BE" sz="3600" b="1" dirty="0" smtClean="0">
                <a:solidFill>
                  <a:srgbClr val="378591"/>
                </a:solidFill>
              </a:rPr>
              <a:t>L’annonce de projet – champ d’application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11560" y="980728"/>
            <a:ext cx="80648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BE" dirty="0" smtClean="0">
              <a:cs typeface="Arial" pitchFamily="34" charset="0"/>
            </a:endParaRPr>
          </a:p>
          <a:p>
            <a:pPr algn="just"/>
            <a:endParaRPr lang="fr-BE" b="1" dirty="0" smtClean="0"/>
          </a:p>
          <a:p>
            <a:endParaRPr lang="fr-BE" dirty="0"/>
          </a:p>
        </p:txBody>
      </p:sp>
      <p:sp>
        <p:nvSpPr>
          <p:cNvPr id="5" name="ZoneTexte 4"/>
          <p:cNvSpPr txBox="1"/>
          <p:nvPr/>
        </p:nvSpPr>
        <p:spPr>
          <a:xfrm>
            <a:off x="467544" y="1052736"/>
            <a:ext cx="842493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fr-BE" dirty="0" smtClean="0"/>
              <a:t> Le Gouvernement arrête la liste des demandes de permis qui, en raison de l’impact des projets concernés, sont soumises à l’annonce de projet. </a:t>
            </a:r>
            <a:endParaRPr lang="fr-BE" dirty="0" smtClean="0"/>
          </a:p>
          <a:p>
            <a:pPr algn="just">
              <a:buFont typeface="Wingdings" pitchFamily="2" charset="2"/>
              <a:buChar char="v"/>
            </a:pPr>
            <a:endParaRPr lang="fr-BE" dirty="0" smtClean="0"/>
          </a:p>
          <a:p>
            <a:pPr algn="just"/>
            <a:endParaRPr lang="fr-BE" sz="800" dirty="0" smtClean="0"/>
          </a:p>
          <a:p>
            <a:pPr algn="just"/>
            <a:r>
              <a:rPr lang="fr-BE" b="1" dirty="0" smtClean="0">
                <a:solidFill>
                  <a:srgbClr val="378591"/>
                </a:solidFill>
              </a:rPr>
              <a:t>   =&gt; R.IV.40-2</a:t>
            </a:r>
            <a:r>
              <a:rPr lang="fr-BE" dirty="0" smtClean="0">
                <a:solidFill>
                  <a:srgbClr val="B35891"/>
                </a:solidFill>
              </a:rPr>
              <a:t> : </a:t>
            </a:r>
            <a:r>
              <a:rPr lang="fr-BE" b="1" u="sng" dirty="0" smtClean="0">
                <a:solidFill>
                  <a:srgbClr val="B35891"/>
                </a:solidFill>
              </a:rPr>
              <a:t>liste des projets soumis à annonce de projet</a:t>
            </a:r>
            <a:r>
              <a:rPr lang="fr-BE" u="sng" dirty="0" smtClean="0">
                <a:solidFill>
                  <a:srgbClr val="B35891"/>
                </a:solidFill>
              </a:rPr>
              <a:t> </a:t>
            </a:r>
            <a:r>
              <a:rPr lang="fr-BE" dirty="0" smtClean="0">
                <a:solidFill>
                  <a:srgbClr val="B35891"/>
                </a:solidFill>
              </a:rPr>
              <a:t>:</a:t>
            </a:r>
          </a:p>
          <a:p>
            <a:pPr algn="just"/>
            <a:endParaRPr lang="fr-BE" dirty="0" smtClean="0">
              <a:solidFill>
                <a:srgbClr val="B35891"/>
              </a:solidFill>
            </a:endParaRPr>
          </a:p>
          <a:p>
            <a:pPr algn="just"/>
            <a:endParaRPr lang="fr-BE" sz="800" dirty="0" smtClean="0">
              <a:solidFill>
                <a:srgbClr val="B35891"/>
              </a:solidFill>
            </a:endParaRPr>
          </a:p>
          <a:p>
            <a:pPr algn="just">
              <a:buFontTx/>
              <a:buChar char="-"/>
            </a:pPr>
            <a:r>
              <a:rPr lang="fr-BE" b="1" dirty="0" smtClean="0"/>
              <a:t> </a:t>
            </a:r>
            <a:r>
              <a:rPr lang="fr-BE" dirty="0" smtClean="0"/>
              <a:t>la (</a:t>
            </a:r>
            <a:r>
              <a:rPr lang="fr-BE" dirty="0" err="1" smtClean="0"/>
              <a:t>re</a:t>
            </a:r>
            <a:r>
              <a:rPr lang="fr-BE" dirty="0" smtClean="0"/>
              <a:t>)construction de </a:t>
            </a:r>
            <a:r>
              <a:rPr lang="fr-BE" b="1" dirty="0" smtClean="0"/>
              <a:t>bâtiments </a:t>
            </a:r>
            <a:r>
              <a:rPr lang="fr-BE" dirty="0" smtClean="0"/>
              <a:t>dont la </a:t>
            </a:r>
            <a:r>
              <a:rPr lang="fr-BE" b="1" dirty="0" smtClean="0"/>
              <a:t>hauteur est d’au moins </a:t>
            </a:r>
            <a:r>
              <a:rPr lang="fr-BE" b="1" dirty="0" smtClean="0"/>
              <a:t>3 niveaux ou 9 </a:t>
            </a:r>
            <a:r>
              <a:rPr lang="fr-BE" b="1" dirty="0" smtClean="0"/>
              <a:t>mètres sous corniche </a:t>
            </a:r>
            <a:r>
              <a:rPr lang="fr-BE" dirty="0" smtClean="0"/>
              <a:t>et dépasse de trois mètres ou plus la moyenne des hauteurs sous corniche des bâtiments voisins (la transformation de bâtiments ayant pour effet de placer ceux-ci dans les mêmes conditions) ; </a:t>
            </a:r>
          </a:p>
          <a:p>
            <a:pPr algn="just"/>
            <a:endParaRPr lang="fr-BE" sz="800" b="1" dirty="0" smtClean="0"/>
          </a:p>
          <a:p>
            <a:pPr algn="just">
              <a:buFontTx/>
              <a:buChar char="-"/>
            </a:pPr>
            <a:r>
              <a:rPr lang="fr-BE" b="1" dirty="0" smtClean="0"/>
              <a:t> </a:t>
            </a:r>
            <a:r>
              <a:rPr lang="fr-BE" dirty="0" smtClean="0"/>
              <a:t>la (</a:t>
            </a:r>
            <a:r>
              <a:rPr lang="fr-BE" dirty="0" err="1" smtClean="0"/>
              <a:t>re</a:t>
            </a:r>
            <a:r>
              <a:rPr lang="fr-BE" dirty="0" smtClean="0"/>
              <a:t>)construction de </a:t>
            </a:r>
            <a:r>
              <a:rPr lang="fr-BE" b="1" dirty="0" smtClean="0"/>
              <a:t>bâtiments dont la profondeur</a:t>
            </a:r>
            <a:r>
              <a:rPr lang="fr-BE" dirty="0" smtClean="0"/>
              <a:t>, mesurée à partir de l’alignement ou du front de bâtisse lorsque les constructions voisines ne sont pas implantées sur l’alignement, est </a:t>
            </a:r>
            <a:r>
              <a:rPr lang="fr-BE" b="1" dirty="0" smtClean="0"/>
              <a:t>supérieure à quinze mètres et dépasse de plus de quatre mètres les bâtiments</a:t>
            </a:r>
            <a:r>
              <a:rPr lang="fr-BE" dirty="0" smtClean="0"/>
              <a:t> situés sur les parcelles contiguës (la transformation de bâtiments ayant pour effet de placer ceux-ci dans les mêmes conditions) ;</a:t>
            </a:r>
          </a:p>
          <a:p>
            <a:pPr algn="just"/>
            <a:endParaRPr lang="fr-BE" sz="800" dirty="0" smtClean="0"/>
          </a:p>
          <a:p>
            <a:pPr algn="just"/>
            <a:endParaRPr lang="fr-BE" dirty="0" smtClean="0">
              <a:solidFill>
                <a:srgbClr val="B35891"/>
              </a:solidFill>
            </a:endParaRPr>
          </a:p>
          <a:p>
            <a:pPr algn="just"/>
            <a:endParaRPr lang="fr-BE" dirty="0" smtClean="0">
              <a:solidFill>
                <a:srgbClr val="B35891"/>
              </a:solidFill>
            </a:endParaRPr>
          </a:p>
          <a:p>
            <a:pPr algn="just"/>
            <a:r>
              <a:rPr lang="fr-BE" dirty="0" smtClean="0">
                <a:solidFill>
                  <a:srgbClr val="B35891"/>
                </a:solidFill>
              </a:rPr>
              <a:t> </a:t>
            </a:r>
            <a:endParaRPr lang="fr-BE" dirty="0">
              <a:solidFill>
                <a:srgbClr val="B3589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CODT GAUCH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650992"/>
            <a:ext cx="1237488" cy="1207008"/>
          </a:xfrm>
          <a:prstGeom prst="snip1Rect">
            <a:avLst>
              <a:gd name="adj" fmla="val 50000"/>
            </a:avLst>
          </a:prstGeom>
        </p:spPr>
      </p:pic>
      <p:sp>
        <p:nvSpPr>
          <p:cNvPr id="12" name="ZoneTexte 11"/>
          <p:cNvSpPr txBox="1"/>
          <p:nvPr/>
        </p:nvSpPr>
        <p:spPr>
          <a:xfrm>
            <a:off x="0" y="0"/>
            <a:ext cx="9135399" cy="646331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BE" sz="3600" b="1" dirty="0" smtClean="0">
                <a:solidFill>
                  <a:srgbClr val="378591"/>
                </a:solidFill>
              </a:rPr>
              <a:t>L’annonce de projet – champ d’application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11560" y="980728"/>
            <a:ext cx="80648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BE" dirty="0" smtClean="0">
              <a:cs typeface="Arial" pitchFamily="34" charset="0"/>
            </a:endParaRPr>
          </a:p>
          <a:p>
            <a:pPr algn="just"/>
            <a:endParaRPr lang="fr-BE" b="1" dirty="0" smtClean="0"/>
          </a:p>
          <a:p>
            <a:endParaRPr lang="fr-BE" dirty="0"/>
          </a:p>
        </p:txBody>
      </p:sp>
      <p:sp>
        <p:nvSpPr>
          <p:cNvPr id="8" name="Rectangle 7"/>
          <p:cNvSpPr/>
          <p:nvPr/>
        </p:nvSpPr>
        <p:spPr>
          <a:xfrm>
            <a:off x="467544" y="1720840"/>
            <a:ext cx="83529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b="1" dirty="0" smtClean="0"/>
              <a:t>- </a:t>
            </a:r>
            <a:r>
              <a:rPr lang="fr-BE" dirty="0" smtClean="0"/>
              <a:t>la (</a:t>
            </a:r>
            <a:r>
              <a:rPr lang="fr-BE" dirty="0" err="1" smtClean="0"/>
              <a:t>re</a:t>
            </a:r>
            <a:r>
              <a:rPr lang="fr-BE" dirty="0" smtClean="0"/>
              <a:t>)construction d’un </a:t>
            </a:r>
            <a:r>
              <a:rPr lang="fr-BE" b="1" dirty="0" smtClean="0"/>
              <a:t>magasin </a:t>
            </a:r>
            <a:r>
              <a:rPr lang="fr-BE" dirty="0" smtClean="0"/>
              <a:t>ou la modification de la destination d’un bâtiment en magasin dont la </a:t>
            </a:r>
            <a:r>
              <a:rPr lang="fr-BE" b="1" dirty="0" smtClean="0"/>
              <a:t>surface commerciale nette </a:t>
            </a:r>
            <a:r>
              <a:rPr lang="fr-BE" dirty="0" smtClean="0"/>
              <a:t>est </a:t>
            </a:r>
            <a:r>
              <a:rPr lang="fr-BE" b="1" dirty="0" smtClean="0"/>
              <a:t>inférieure à 400m² </a:t>
            </a:r>
            <a:r>
              <a:rPr lang="fr-BE" dirty="0" smtClean="0"/>
              <a:t>(la transformation de bâtiments ayant pour effet de placer ceux-ci dans les mêmes conditions) </a:t>
            </a:r>
            <a:r>
              <a:rPr lang="fr-BE" dirty="0" smtClean="0"/>
              <a:t>;</a:t>
            </a:r>
          </a:p>
          <a:p>
            <a:endParaRPr lang="fr-BE" dirty="0" smtClean="0"/>
          </a:p>
          <a:p>
            <a:endParaRPr lang="fr-BE" dirty="0" smtClean="0"/>
          </a:p>
          <a:p>
            <a:r>
              <a:rPr lang="fr-BE" b="1" dirty="0" smtClean="0">
                <a:solidFill>
                  <a:srgbClr val="B35891"/>
                </a:solidFill>
              </a:rPr>
              <a:t>Attention </a:t>
            </a:r>
            <a:endParaRPr lang="fr-BE" b="1" dirty="0" smtClean="0">
              <a:solidFill>
                <a:srgbClr val="B35891"/>
              </a:solidFill>
            </a:endParaRPr>
          </a:p>
          <a:p>
            <a:r>
              <a:rPr lang="fr-BE" dirty="0" smtClean="0"/>
              <a:t>Les </a:t>
            </a:r>
            <a:r>
              <a:rPr lang="fr-BE" dirty="0" smtClean="0"/>
              <a:t>demandes visées au paragraphe 1er, 1° à 3° donnent lieu à une annonce de projet pour autant que le bien se situe </a:t>
            </a:r>
            <a:r>
              <a:rPr lang="fr-BE" b="1" dirty="0" smtClean="0"/>
              <a:t>en dehors des zones d’activité économique </a:t>
            </a:r>
            <a:r>
              <a:rPr lang="fr-BE" dirty="0" smtClean="0"/>
              <a:t>visées à l’article D.II.28 ou </a:t>
            </a:r>
            <a:r>
              <a:rPr lang="fr-BE" b="1" dirty="0" smtClean="0"/>
              <a:t>en dehors d’une zone d’enjeu régional </a:t>
            </a:r>
            <a:r>
              <a:rPr lang="fr-BE" dirty="0" smtClean="0"/>
              <a:t>visée à l’article D.II.34. </a:t>
            </a:r>
            <a:endParaRPr lang="fr-BE" dirty="0" smtClean="0"/>
          </a:p>
          <a:p>
            <a:endParaRPr lang="fr-BE" dirty="0" smtClean="0"/>
          </a:p>
          <a:p>
            <a:r>
              <a:rPr lang="fr-BE" dirty="0" smtClean="0"/>
              <a:t>Les demandes de permis d’urbanisme ou de certificat d’urbanisme n°2 visées au paragraphe 1er, 1° à 3° ne donnent pas lieu à une annonce de projet lorsqu’elles sont conformes à un permis d’urbanisation non périmé. </a:t>
            </a:r>
            <a:endParaRPr lang="fr-BE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CODT GAUCH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650992"/>
            <a:ext cx="1237488" cy="1207008"/>
          </a:xfrm>
          <a:prstGeom prst="snip1Rect">
            <a:avLst>
              <a:gd name="adj" fmla="val 50000"/>
            </a:avLst>
          </a:prstGeom>
        </p:spPr>
      </p:pic>
      <p:sp>
        <p:nvSpPr>
          <p:cNvPr id="12" name="ZoneTexte 11"/>
          <p:cNvSpPr txBox="1"/>
          <p:nvPr/>
        </p:nvSpPr>
        <p:spPr>
          <a:xfrm>
            <a:off x="0" y="0"/>
            <a:ext cx="9135399" cy="646331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BE" sz="3600" b="1" dirty="0" smtClean="0">
                <a:solidFill>
                  <a:srgbClr val="378591"/>
                </a:solidFill>
              </a:rPr>
              <a:t>Publicité – dispositions communes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11560" y="980728"/>
            <a:ext cx="80648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BE" dirty="0" smtClean="0">
              <a:cs typeface="Arial" pitchFamily="34" charset="0"/>
            </a:endParaRPr>
          </a:p>
          <a:p>
            <a:pPr algn="just"/>
            <a:endParaRPr lang="fr-BE" b="1" dirty="0" smtClean="0"/>
          </a:p>
          <a:p>
            <a:endParaRPr lang="fr-BE" dirty="0"/>
          </a:p>
        </p:txBody>
      </p:sp>
      <p:sp>
        <p:nvSpPr>
          <p:cNvPr id="5" name="ZoneTexte 4"/>
          <p:cNvSpPr txBox="1"/>
          <p:nvPr/>
        </p:nvSpPr>
        <p:spPr>
          <a:xfrm>
            <a:off x="467544" y="764704"/>
            <a:ext cx="842493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BE" b="1" dirty="0" smtClean="0"/>
              <a:t> </a:t>
            </a:r>
            <a:r>
              <a:rPr lang="fr-BE" b="1" u="sng" dirty="0" smtClean="0"/>
              <a:t>Remarques générales</a:t>
            </a:r>
            <a:r>
              <a:rPr lang="fr-BE" b="1" dirty="0" smtClean="0"/>
              <a:t> </a:t>
            </a:r>
            <a:r>
              <a:rPr lang="fr-BE" b="1" dirty="0" smtClean="0"/>
              <a:t>: </a:t>
            </a:r>
          </a:p>
          <a:p>
            <a:r>
              <a:rPr lang="fr-BE" b="1" dirty="0" smtClean="0"/>
              <a:t>     les dispositions relatives au permis s’appliquent au </a:t>
            </a:r>
            <a:r>
              <a:rPr lang="fr-BE" b="1" dirty="0" smtClean="0">
                <a:solidFill>
                  <a:srgbClr val="378591"/>
                </a:solidFill>
              </a:rPr>
              <a:t>certificat d’urbanisme n°2 </a:t>
            </a:r>
            <a:endParaRPr lang="fr-BE" b="1" dirty="0" smtClean="0">
              <a:solidFill>
                <a:srgbClr val="378591"/>
              </a:solidFill>
            </a:endParaRPr>
          </a:p>
          <a:p>
            <a:endParaRPr lang="fr-BE" b="1" dirty="0" smtClean="0">
              <a:solidFill>
                <a:srgbClr val="378591"/>
              </a:solidFill>
            </a:endParaRPr>
          </a:p>
          <a:p>
            <a:r>
              <a:rPr lang="fr-BE" dirty="0" smtClean="0"/>
              <a:t>     Si </a:t>
            </a:r>
            <a:r>
              <a:rPr lang="fr-BE" dirty="0" smtClean="0"/>
              <a:t>le permis ou le certificat d’urbanisme n°2 nécessite </a:t>
            </a:r>
            <a:r>
              <a:rPr lang="fr-BE" b="1" dirty="0" smtClean="0"/>
              <a:t>une annonce de projet et une enquête publique</a:t>
            </a:r>
            <a:r>
              <a:rPr lang="fr-BE" dirty="0" smtClean="0"/>
              <a:t>, le dossier est soumis à </a:t>
            </a:r>
            <a:r>
              <a:rPr lang="fr-BE" b="1" dirty="0" smtClean="0"/>
              <a:t>enquête publique</a:t>
            </a:r>
            <a:r>
              <a:rPr lang="fr-BE" dirty="0" smtClean="0"/>
              <a:t>. D.VIII.3</a:t>
            </a:r>
            <a:endParaRPr lang="fr-BE" b="1" dirty="0" smtClean="0">
              <a:solidFill>
                <a:srgbClr val="378591"/>
              </a:solidFill>
            </a:endParaRPr>
          </a:p>
          <a:p>
            <a:endParaRPr lang="fr-BE" sz="2400" b="1" dirty="0" smtClean="0">
              <a:solidFill>
                <a:srgbClr val="37859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fr-BE" b="1" dirty="0" smtClean="0">
                <a:solidFill>
                  <a:srgbClr val="378591"/>
                </a:solidFill>
              </a:rPr>
              <a:t> </a:t>
            </a:r>
            <a:r>
              <a:rPr lang="fr-BE" sz="2400" b="1" dirty="0" smtClean="0">
                <a:solidFill>
                  <a:srgbClr val="378591"/>
                </a:solidFill>
              </a:rPr>
              <a:t>Suspension </a:t>
            </a:r>
            <a:r>
              <a:rPr lang="fr-BE" b="1" dirty="0" smtClean="0">
                <a:solidFill>
                  <a:srgbClr val="378591"/>
                </a:solidFill>
              </a:rPr>
              <a:t>							D.I.16</a:t>
            </a:r>
          </a:p>
          <a:p>
            <a:endParaRPr lang="fr-BE" sz="1200" b="1" dirty="0" smtClean="0">
              <a:solidFill>
                <a:srgbClr val="378591"/>
              </a:solidFill>
            </a:endParaRPr>
          </a:p>
          <a:p>
            <a:pPr algn="just"/>
            <a:r>
              <a:rPr lang="fr-BE" dirty="0" smtClean="0"/>
              <a:t>§1</a:t>
            </a:r>
            <a:r>
              <a:rPr lang="fr-BE" baseline="30000" dirty="0" smtClean="0"/>
              <a:t>er</a:t>
            </a:r>
            <a:r>
              <a:rPr lang="fr-BE" dirty="0" smtClean="0"/>
              <a:t>  Les </a:t>
            </a:r>
            <a:r>
              <a:rPr lang="fr-BE" b="1" dirty="0" smtClean="0">
                <a:solidFill>
                  <a:srgbClr val="B35891"/>
                </a:solidFill>
              </a:rPr>
              <a:t>mesures particulières de publicité </a:t>
            </a:r>
            <a:r>
              <a:rPr lang="fr-BE" dirty="0" smtClean="0"/>
              <a:t>sont </a:t>
            </a:r>
            <a:r>
              <a:rPr lang="fr-BE" b="1" dirty="0" smtClean="0"/>
              <a:t>suspendues du 16 juillet au 15 août </a:t>
            </a:r>
            <a:r>
              <a:rPr lang="fr-BE" dirty="0" smtClean="0"/>
              <a:t>et </a:t>
            </a:r>
            <a:r>
              <a:rPr lang="fr-BE" b="1" dirty="0" smtClean="0"/>
              <a:t>du 24 décembre au 1er janvier.</a:t>
            </a:r>
          </a:p>
          <a:p>
            <a:pPr algn="just"/>
            <a:endParaRPr lang="fr-BE" dirty="0" smtClean="0"/>
          </a:p>
          <a:p>
            <a:pPr algn="just"/>
            <a:r>
              <a:rPr lang="fr-BE" dirty="0" smtClean="0"/>
              <a:t>En cas de suspension de délai, les délais de </a:t>
            </a:r>
            <a:r>
              <a:rPr lang="fr-BE" b="1" dirty="0" smtClean="0">
                <a:solidFill>
                  <a:srgbClr val="B35891"/>
                </a:solidFill>
              </a:rPr>
              <a:t>consultation du collège communal</a:t>
            </a:r>
            <a:r>
              <a:rPr lang="fr-BE" dirty="0" smtClean="0"/>
              <a:t>, d’adoption, d’approbation, de </a:t>
            </a:r>
            <a:r>
              <a:rPr lang="fr-BE" b="1" dirty="0" smtClean="0">
                <a:solidFill>
                  <a:srgbClr val="B35891"/>
                </a:solidFill>
              </a:rPr>
              <a:t>délivrance d’autorisation </a:t>
            </a:r>
            <a:r>
              <a:rPr lang="fr-BE" dirty="0" smtClean="0"/>
              <a:t>ou d’envoi de décision visés par le Code sont prorogés de la durée de la suspension.</a:t>
            </a:r>
          </a:p>
          <a:p>
            <a:pPr algn="just"/>
            <a:endParaRPr lang="fr-BE" dirty="0" smtClean="0">
              <a:cs typeface="Arial" pitchFamily="34" charset="0"/>
            </a:endParaRPr>
          </a:p>
          <a:p>
            <a:pPr algn="just"/>
            <a:r>
              <a:rPr lang="fr-BE" dirty="0" smtClean="0"/>
              <a:t>§2 Les </a:t>
            </a:r>
            <a:r>
              <a:rPr lang="fr-BE" b="1" dirty="0" smtClean="0">
                <a:solidFill>
                  <a:srgbClr val="B35891"/>
                </a:solidFill>
              </a:rPr>
              <a:t>délais visés aux articles D.IV.50 et D.IV.51 </a:t>
            </a:r>
            <a:r>
              <a:rPr lang="fr-BE" dirty="0" smtClean="0"/>
              <a:t>sont </a:t>
            </a:r>
            <a:r>
              <a:rPr lang="fr-BE" b="1" dirty="0" smtClean="0"/>
              <a:t>suspendus du 16 juillet au 15 août</a:t>
            </a:r>
            <a:r>
              <a:rPr lang="fr-BE" dirty="0" smtClean="0"/>
              <a:t>.</a:t>
            </a:r>
          </a:p>
          <a:p>
            <a:pPr algn="just"/>
            <a:r>
              <a:rPr lang="fr-BE" dirty="0" smtClean="0"/>
              <a:t>D.IV.50 </a:t>
            </a:r>
            <a:r>
              <a:rPr lang="fr-BE" dirty="0" smtClean="0"/>
              <a:t> et D.IV.51 </a:t>
            </a:r>
            <a:r>
              <a:rPr lang="fr-BE" dirty="0" smtClean="0"/>
              <a:t>= </a:t>
            </a:r>
            <a:r>
              <a:rPr lang="fr-BE" dirty="0" smtClean="0"/>
              <a:t>permis du GW</a:t>
            </a:r>
          </a:p>
          <a:p>
            <a:pPr algn="just"/>
            <a:endParaRPr lang="fr-BE" dirty="0" smtClean="0"/>
          </a:p>
          <a:p>
            <a:pPr algn="just"/>
            <a:endParaRPr lang="fr-BE" dirty="0" smtClean="0">
              <a:solidFill>
                <a:srgbClr val="B35891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CODT GAUCH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650992"/>
            <a:ext cx="1237488" cy="1207008"/>
          </a:xfrm>
          <a:prstGeom prst="snip1Rect">
            <a:avLst>
              <a:gd name="adj" fmla="val 50000"/>
            </a:avLst>
          </a:prstGeom>
        </p:spPr>
      </p:pic>
      <p:sp>
        <p:nvSpPr>
          <p:cNvPr id="12" name="ZoneTexte 11"/>
          <p:cNvSpPr txBox="1"/>
          <p:nvPr/>
        </p:nvSpPr>
        <p:spPr>
          <a:xfrm>
            <a:off x="0" y="0"/>
            <a:ext cx="9135399" cy="646331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BE" sz="3600" b="1" dirty="0" smtClean="0">
                <a:solidFill>
                  <a:srgbClr val="378591"/>
                </a:solidFill>
              </a:rPr>
              <a:t>Publicité – dispositions communes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11560" y="980728"/>
            <a:ext cx="80648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BE" dirty="0" smtClean="0">
              <a:cs typeface="Arial" pitchFamily="34" charset="0"/>
            </a:endParaRPr>
          </a:p>
          <a:p>
            <a:pPr algn="just"/>
            <a:endParaRPr lang="fr-BE" b="1" dirty="0" smtClean="0"/>
          </a:p>
          <a:p>
            <a:endParaRPr lang="fr-BE" dirty="0"/>
          </a:p>
        </p:txBody>
      </p:sp>
      <p:sp>
        <p:nvSpPr>
          <p:cNvPr id="5" name="ZoneTexte 4"/>
          <p:cNvSpPr txBox="1"/>
          <p:nvPr/>
        </p:nvSpPr>
        <p:spPr>
          <a:xfrm>
            <a:off x="467544" y="1052736"/>
            <a:ext cx="842493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b="1" dirty="0" smtClean="0">
              <a:solidFill>
                <a:srgbClr val="37859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fr-BE" sz="2400" b="1" dirty="0" smtClean="0">
                <a:solidFill>
                  <a:srgbClr val="378591"/>
                </a:solidFill>
              </a:rPr>
              <a:t> Publicité facultative</a:t>
            </a:r>
            <a:r>
              <a:rPr lang="fr-BE" b="1" dirty="0" smtClean="0">
                <a:solidFill>
                  <a:srgbClr val="378591"/>
                </a:solidFill>
              </a:rPr>
              <a:t>					D.VIII.13</a:t>
            </a:r>
          </a:p>
          <a:p>
            <a:endParaRPr lang="fr-BE" b="1" dirty="0" smtClean="0">
              <a:solidFill>
                <a:srgbClr val="378591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L’autorité compétente pour les permis, ainsi que les collèges communaux des communes organisant l’annonce de projet ou l’enquête publique, peuvent procéder à </a:t>
            </a:r>
            <a:r>
              <a:rPr lang="fr-BE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toute forme supplémentaire de publicité </a:t>
            </a:r>
            <a:r>
              <a:rPr lang="fr-BE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et d’information </a:t>
            </a:r>
            <a:r>
              <a:rPr lang="fr-BE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dans le respect des délais de décision </a:t>
            </a:r>
            <a:r>
              <a:rPr lang="fr-BE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qui sont impartis à l’autorité compétente.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BE" sz="2800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>
              <a:buFont typeface="Symbol"/>
              <a:buChar char="Þ"/>
            </a:pPr>
            <a:r>
              <a:rPr lang="fr-BE" cap="all" dirty="0" smtClean="0"/>
              <a:t> L’autorité compétente organise une publicité non obligatoire </a:t>
            </a:r>
          </a:p>
          <a:p>
            <a:r>
              <a:rPr lang="fr-BE" cap="all" dirty="0" smtClean="0"/>
              <a:t>	=&gt; pas d’impact sur les délais </a:t>
            </a:r>
            <a:endParaRPr lang="fr-BE" dirty="0" smtClean="0"/>
          </a:p>
          <a:p>
            <a:endParaRPr lang="fr-BE" dirty="0" smtClean="0">
              <a:solidFill>
                <a:srgbClr val="B35891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CODT GAUCH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650992"/>
            <a:ext cx="1237488" cy="1207008"/>
          </a:xfrm>
          <a:prstGeom prst="snip1Rect">
            <a:avLst>
              <a:gd name="adj" fmla="val 50000"/>
            </a:avLst>
          </a:prstGeom>
        </p:spPr>
      </p:pic>
      <p:sp>
        <p:nvSpPr>
          <p:cNvPr id="15" name="Rectangle 14"/>
          <p:cNvSpPr/>
          <p:nvPr/>
        </p:nvSpPr>
        <p:spPr>
          <a:xfrm>
            <a:off x="1359443" y="6413266"/>
            <a:ext cx="2589170" cy="400110"/>
          </a:xfrm>
          <a:prstGeom prst="rect">
            <a:avLst/>
          </a:prstGeom>
          <a:solidFill>
            <a:schemeClr val="bg1">
              <a:lumMod val="95000"/>
              <a:alpha val="37000"/>
            </a:schemeClr>
          </a:solidFill>
        </p:spPr>
        <p:txBody>
          <a:bodyPr wrap="none">
            <a:spAutoFit/>
          </a:bodyPr>
          <a:lstStyle/>
          <a:p>
            <a:r>
              <a:rPr lang="fr-BE" sz="2000" b="1" dirty="0" smtClean="0">
                <a:solidFill>
                  <a:srgbClr val="378591"/>
                </a:solidFill>
              </a:rPr>
              <a:t>ENQUETE &amp; ANNONCE</a:t>
            </a:r>
            <a:endParaRPr lang="fr-BE" sz="2000" dirty="0">
              <a:solidFill>
                <a:srgbClr val="37859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601" y="7530"/>
            <a:ext cx="9135400" cy="523220"/>
          </a:xfrm>
          <a:prstGeom prst="rect">
            <a:avLst/>
          </a:prstGeom>
          <a:solidFill>
            <a:schemeClr val="bg1">
              <a:alpha val="64000"/>
            </a:schemeClr>
          </a:solidFill>
        </p:spPr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buFont typeface="Wingdings" pitchFamily="2" charset="2"/>
              <a:buChar char="v"/>
              <a:defRPr/>
            </a:pPr>
            <a:r>
              <a:rPr lang="fr-FR" sz="2800" b="1" dirty="0" smtClean="0">
                <a:solidFill>
                  <a:srgbClr val="378591"/>
                </a:solidFill>
              </a:rPr>
              <a:t> </a:t>
            </a:r>
            <a:r>
              <a:rPr lang="fr-FR" sz="2400" b="1" dirty="0" smtClean="0">
                <a:solidFill>
                  <a:srgbClr val="378591"/>
                </a:solidFill>
              </a:rPr>
              <a:t>Articulation avec d’autres législations</a:t>
            </a:r>
            <a:endParaRPr lang="fr-FR" sz="2400" b="1" dirty="0">
              <a:solidFill>
                <a:srgbClr val="B35891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95536" y="692696"/>
            <a:ext cx="424847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fr-BE" sz="2000" dirty="0" smtClean="0">
                <a:solidFill>
                  <a:srgbClr val="EE8C68"/>
                </a:solidFill>
              </a:rPr>
              <a:t>CODT</a:t>
            </a:r>
            <a:endParaRPr lang="fr-BE" sz="2000" dirty="0" smtClean="0"/>
          </a:p>
          <a:p>
            <a:pPr>
              <a:buFont typeface="Arial" pitchFamily="34" charset="0"/>
              <a:buChar char="•"/>
            </a:pPr>
            <a:r>
              <a:rPr lang="fr-BE" sz="1600" dirty="0" smtClean="0"/>
              <a:t> Durée : 15 jours</a:t>
            </a:r>
          </a:p>
          <a:p>
            <a:pPr>
              <a:buFont typeface="Arial" pitchFamily="34" charset="0"/>
              <a:buChar char="•"/>
            </a:pPr>
            <a:r>
              <a:rPr lang="fr-BE" sz="1600" dirty="0" smtClean="0"/>
              <a:t> Suspension du 16 juillet au 15 août </a:t>
            </a:r>
          </a:p>
          <a:p>
            <a:r>
              <a:rPr lang="fr-BE" sz="1600" dirty="0" smtClean="0"/>
              <a:t>    et du 24 décembre au 1</a:t>
            </a:r>
            <a:r>
              <a:rPr lang="fr-BE" sz="1600" baseline="30000" dirty="0" smtClean="0"/>
              <a:t>er</a:t>
            </a:r>
            <a:r>
              <a:rPr lang="fr-BE" sz="1600" dirty="0" smtClean="0"/>
              <a:t> janvier</a:t>
            </a:r>
          </a:p>
          <a:p>
            <a:pPr>
              <a:buFont typeface="Arial" pitchFamily="34" charset="0"/>
              <a:buChar char="•"/>
            </a:pPr>
            <a:r>
              <a:rPr lang="fr-BE" sz="1600" dirty="0" smtClean="0"/>
              <a:t> Pas de réunion de concertation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60032" y="692696"/>
            <a:ext cx="4283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000" dirty="0" smtClean="0">
                <a:solidFill>
                  <a:srgbClr val="EE8C68"/>
                </a:solidFill>
              </a:rPr>
              <a:t>DECRET VOIRIE</a:t>
            </a:r>
            <a:endParaRPr lang="fr-BE" sz="2000" dirty="0" smtClean="0">
              <a:solidFill>
                <a:srgbClr val="37859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BE" sz="1600" dirty="0" smtClean="0">
                <a:solidFill>
                  <a:srgbClr val="378591"/>
                </a:solidFill>
              </a:rPr>
              <a:t>Durée: 30 jours</a:t>
            </a:r>
          </a:p>
          <a:p>
            <a:pPr>
              <a:buFont typeface="Arial" pitchFamily="34" charset="0"/>
              <a:buChar char="•"/>
            </a:pPr>
            <a:r>
              <a:rPr lang="fr-BE" sz="1600" dirty="0" smtClean="0">
                <a:solidFill>
                  <a:srgbClr val="378591"/>
                </a:solidFill>
              </a:rPr>
              <a:t> Suspension du 16 juillet au 15 août</a:t>
            </a:r>
            <a:br>
              <a:rPr lang="fr-BE" sz="1600" dirty="0" smtClean="0">
                <a:solidFill>
                  <a:srgbClr val="378591"/>
                </a:solidFill>
              </a:rPr>
            </a:br>
            <a:endParaRPr lang="fr-BE" sz="1600" dirty="0" smtClean="0">
              <a:solidFill>
                <a:srgbClr val="37859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BE" sz="1600" dirty="0" smtClean="0">
                <a:solidFill>
                  <a:srgbClr val="378591"/>
                </a:solidFill>
              </a:rPr>
              <a:t> Réunion de concertation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3528" y="2420888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1600" b="1" dirty="0" smtClean="0"/>
              <a:t>Ouverture et modification de la voirie communale  				       </a:t>
            </a:r>
            <a:r>
              <a:rPr lang="fr-BE" sz="1600" b="1" dirty="0" smtClean="0">
                <a:solidFill>
                  <a:srgbClr val="378591"/>
                </a:solidFill>
              </a:rPr>
              <a:t>D.IV.41</a:t>
            </a:r>
          </a:p>
          <a:p>
            <a:endParaRPr lang="fr-BE" sz="800" dirty="0" smtClean="0"/>
          </a:p>
          <a:p>
            <a:pPr algn="just">
              <a:buFont typeface="Wingdings" pitchFamily="2" charset="2"/>
              <a:buChar char="ü"/>
            </a:pPr>
            <a:r>
              <a:rPr lang="fr-BE" sz="1600" dirty="0" smtClean="0"/>
              <a:t> les </a:t>
            </a:r>
            <a:r>
              <a:rPr lang="fr-BE" sz="1600" b="1" dirty="0" smtClean="0"/>
              <a:t>délais d’instruction </a:t>
            </a:r>
            <a:r>
              <a:rPr lang="fr-BE" sz="1600" dirty="0" smtClean="0"/>
              <a:t>de la demande de permis sont </a:t>
            </a:r>
            <a:r>
              <a:rPr lang="fr-BE" sz="1600" b="1" dirty="0" smtClean="0"/>
              <a:t>prorogés du délai utilisé pour l’obtention de la décision définitive relative à la voirie communale</a:t>
            </a:r>
          </a:p>
          <a:p>
            <a:pPr algn="just">
              <a:buFont typeface="Wingdings" pitchFamily="2" charset="2"/>
              <a:buChar char="ü"/>
            </a:pPr>
            <a:r>
              <a:rPr lang="fr-BE" sz="1600" dirty="0" smtClean="0"/>
              <a:t> Lorsque la demande de permis est soumise à enquête publique ou à annonce de projet, le collège communal organise une </a:t>
            </a:r>
            <a:r>
              <a:rPr lang="fr-BE" sz="1600" b="1" dirty="0" smtClean="0"/>
              <a:t>enquête publique unique </a:t>
            </a:r>
            <a:r>
              <a:rPr lang="fr-BE" sz="1600" dirty="0" smtClean="0"/>
              <a:t>conforme aux articles D.VIII.7 et suivants</a:t>
            </a:r>
          </a:p>
          <a:p>
            <a:pPr algn="just">
              <a:buFont typeface="Wingdings" pitchFamily="2" charset="2"/>
              <a:buChar char="ü"/>
            </a:pPr>
            <a:r>
              <a:rPr lang="fr-BE" sz="1600" dirty="0" smtClean="0"/>
              <a:t> La durée de l’enquête publique unique correspond à la </a:t>
            </a:r>
            <a:r>
              <a:rPr lang="fr-BE" sz="1600" b="1" dirty="0" smtClean="0"/>
              <a:t>durée maximale requise </a:t>
            </a:r>
            <a:r>
              <a:rPr lang="fr-BE" sz="1600" dirty="0" smtClean="0"/>
              <a:t>par les différentes procédures concernées</a:t>
            </a:r>
          </a:p>
          <a:p>
            <a:pPr>
              <a:buFont typeface="Wingdings" pitchFamily="2" charset="2"/>
              <a:buChar char="ü"/>
            </a:pPr>
            <a:endParaRPr lang="fr-BE" sz="1600" b="1" dirty="0" smtClean="0"/>
          </a:p>
          <a:p>
            <a:pPr>
              <a:buFont typeface="Symbol"/>
              <a:buChar char="Þ"/>
            </a:pPr>
            <a:r>
              <a:rPr lang="fr-BE" sz="1600" b="1" dirty="0" smtClean="0"/>
              <a:t> CONCLUSION :</a:t>
            </a:r>
          </a:p>
          <a:p>
            <a:pPr>
              <a:buFont typeface="Symbol"/>
              <a:buChar char="Þ"/>
            </a:pPr>
            <a:endParaRPr lang="fr-BE" sz="1600" b="1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3131840" y="4437112"/>
            <a:ext cx="3851920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BE" sz="1600" dirty="0" smtClean="0"/>
              <a:t>Durée : </a:t>
            </a:r>
            <a:r>
              <a:rPr lang="fr-BE" sz="1600" dirty="0" smtClean="0">
                <a:solidFill>
                  <a:srgbClr val="B35891"/>
                </a:solidFill>
              </a:rPr>
              <a:t>30 </a:t>
            </a:r>
            <a:r>
              <a:rPr lang="fr-BE" sz="1600" dirty="0" smtClean="0"/>
              <a:t>jours</a:t>
            </a:r>
          </a:p>
          <a:p>
            <a:pPr>
              <a:buFont typeface="Arial" pitchFamily="34" charset="0"/>
              <a:buChar char="•"/>
            </a:pPr>
            <a:r>
              <a:rPr lang="fr-BE" sz="1600" dirty="0" smtClean="0"/>
              <a:t> Suspension du 16 juillet au 15 août </a:t>
            </a:r>
          </a:p>
          <a:p>
            <a:r>
              <a:rPr lang="fr-BE" sz="1600" dirty="0" smtClean="0"/>
              <a:t>    et du 24 décembre au 1</a:t>
            </a:r>
            <a:r>
              <a:rPr lang="fr-BE" sz="1600" baseline="30000" dirty="0" smtClean="0"/>
              <a:t>er</a:t>
            </a:r>
            <a:r>
              <a:rPr lang="fr-BE" sz="1600" dirty="0" smtClean="0"/>
              <a:t> janvier</a:t>
            </a:r>
          </a:p>
          <a:p>
            <a:pPr>
              <a:buFont typeface="Arial" pitchFamily="34" charset="0"/>
              <a:buChar char="•"/>
            </a:pPr>
            <a:r>
              <a:rPr lang="fr-BE" sz="1600" dirty="0" smtClean="0"/>
              <a:t> Pas de réunion de concertation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CODT GAUCH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650992"/>
            <a:ext cx="1237488" cy="1207008"/>
          </a:xfrm>
          <a:prstGeom prst="snip1Rect">
            <a:avLst>
              <a:gd name="adj" fmla="val 50000"/>
            </a:avLst>
          </a:prstGeom>
        </p:spPr>
      </p:pic>
      <p:sp>
        <p:nvSpPr>
          <p:cNvPr id="15" name="Rectangle 14"/>
          <p:cNvSpPr/>
          <p:nvPr/>
        </p:nvSpPr>
        <p:spPr>
          <a:xfrm>
            <a:off x="1359443" y="6413266"/>
            <a:ext cx="2589170" cy="400110"/>
          </a:xfrm>
          <a:prstGeom prst="rect">
            <a:avLst/>
          </a:prstGeom>
          <a:solidFill>
            <a:schemeClr val="bg1">
              <a:lumMod val="95000"/>
              <a:alpha val="37000"/>
            </a:schemeClr>
          </a:solidFill>
        </p:spPr>
        <p:txBody>
          <a:bodyPr wrap="none">
            <a:spAutoFit/>
          </a:bodyPr>
          <a:lstStyle/>
          <a:p>
            <a:r>
              <a:rPr lang="fr-BE" sz="2000" b="1" dirty="0" smtClean="0">
                <a:solidFill>
                  <a:srgbClr val="378591"/>
                </a:solidFill>
              </a:rPr>
              <a:t>ENQUETE &amp; ANNONCE</a:t>
            </a:r>
            <a:endParaRPr lang="fr-BE" sz="2000" dirty="0">
              <a:solidFill>
                <a:srgbClr val="37859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83568" y="1196752"/>
            <a:ext cx="76328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BE" sz="4000" dirty="0" smtClean="0"/>
          </a:p>
          <a:p>
            <a:pPr algn="ctr"/>
            <a:endParaRPr lang="fr-BE" sz="4000" dirty="0" smtClean="0"/>
          </a:p>
          <a:p>
            <a:pPr algn="ctr"/>
            <a:r>
              <a:rPr lang="fr-BE" sz="3200" dirty="0" smtClean="0"/>
              <a:t>Merci pour votre attention</a:t>
            </a:r>
            <a:endParaRPr lang="fr-BE" sz="32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CODT GAUCH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650992"/>
            <a:ext cx="1237488" cy="1207008"/>
          </a:xfrm>
          <a:prstGeom prst="snip1Rect">
            <a:avLst>
              <a:gd name="adj" fmla="val 50000"/>
            </a:avLst>
          </a:prstGeom>
        </p:spPr>
      </p:pic>
      <p:sp>
        <p:nvSpPr>
          <p:cNvPr id="12" name="ZoneTexte 11"/>
          <p:cNvSpPr txBox="1"/>
          <p:nvPr/>
        </p:nvSpPr>
        <p:spPr>
          <a:xfrm>
            <a:off x="0" y="0"/>
            <a:ext cx="9135399" cy="646331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BE" sz="3600" b="1" dirty="0" smtClean="0">
                <a:solidFill>
                  <a:srgbClr val="378591"/>
                </a:solidFill>
              </a:rPr>
              <a:t>L’enquête publique – Procédure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39551" y="1052736"/>
            <a:ext cx="8064897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fr-BE" b="1" dirty="0" smtClean="0"/>
              <a:t> Mesures d’annonce générale       </a:t>
            </a:r>
            <a:r>
              <a:rPr lang="fr-BE" b="1" i="1" dirty="0" smtClean="0"/>
              <a:t>				            </a:t>
            </a:r>
            <a:r>
              <a:rPr lang="fr-BE" b="1" dirty="0" smtClean="0">
                <a:solidFill>
                  <a:srgbClr val="378591"/>
                </a:solidFill>
              </a:rPr>
              <a:t>D.VIII.7</a:t>
            </a:r>
            <a:endParaRPr lang="fr-BE" dirty="0" smtClean="0">
              <a:solidFill>
                <a:srgbClr val="378591"/>
              </a:solidFill>
            </a:endParaRPr>
          </a:p>
          <a:p>
            <a:pPr algn="just"/>
            <a:endParaRPr lang="fr-BE" sz="1600" b="1" dirty="0" smtClean="0"/>
          </a:p>
          <a:p>
            <a:pPr algn="just"/>
            <a:r>
              <a:rPr lang="fr-BE" dirty="0" smtClean="0"/>
              <a:t>Les </a:t>
            </a:r>
            <a:r>
              <a:rPr lang="fr-BE" b="1" u="sng" dirty="0" smtClean="0"/>
              <a:t>collèges communaux affichent</a:t>
            </a:r>
            <a:r>
              <a:rPr lang="fr-BE" dirty="0" smtClean="0"/>
              <a:t>, </a:t>
            </a:r>
            <a:r>
              <a:rPr lang="fr-BE" b="1" dirty="0" smtClean="0">
                <a:solidFill>
                  <a:srgbClr val="B35891"/>
                </a:solidFill>
              </a:rPr>
              <a:t>aux endroits habituels d’affichage</a:t>
            </a:r>
            <a:r>
              <a:rPr lang="fr-BE" dirty="0" smtClean="0"/>
              <a:t>, </a:t>
            </a:r>
            <a:r>
              <a:rPr lang="fr-BE" b="1" u="sng" dirty="0" smtClean="0"/>
              <a:t>un avis </a:t>
            </a:r>
            <a:r>
              <a:rPr lang="fr-BE" dirty="0" smtClean="0"/>
              <a:t>d’enquête publique. </a:t>
            </a:r>
          </a:p>
          <a:p>
            <a:pPr algn="just"/>
            <a:endParaRPr lang="fr-BE" sz="800" dirty="0" smtClean="0"/>
          </a:p>
          <a:p>
            <a:pPr algn="just"/>
            <a:r>
              <a:rPr lang="fr-BE" dirty="0" smtClean="0"/>
              <a:t>En outre, pour les permis qui couvrent un territoire de moins de cinq hectares, ils </a:t>
            </a:r>
            <a:r>
              <a:rPr lang="fr-BE" b="1" u="sng" dirty="0" smtClean="0"/>
              <a:t>affichent</a:t>
            </a:r>
            <a:r>
              <a:rPr lang="fr-BE" dirty="0" smtClean="0"/>
              <a:t> </a:t>
            </a:r>
            <a:r>
              <a:rPr lang="fr-BE" b="1" dirty="0" smtClean="0">
                <a:solidFill>
                  <a:srgbClr val="B35891"/>
                </a:solidFill>
              </a:rPr>
              <a:t>dans le territoire concerné</a:t>
            </a:r>
            <a:r>
              <a:rPr lang="fr-BE" dirty="0" smtClean="0"/>
              <a:t>, </a:t>
            </a:r>
            <a:r>
              <a:rPr lang="fr-BE" b="1" u="sng" dirty="0" smtClean="0"/>
              <a:t>un avis </a:t>
            </a:r>
            <a:r>
              <a:rPr lang="fr-BE" dirty="0" smtClean="0"/>
              <a:t>d’enquête publique, </a:t>
            </a:r>
            <a:r>
              <a:rPr lang="fr-BE" b="1" dirty="0" smtClean="0"/>
              <a:t>visible depuis le domaine public</a:t>
            </a:r>
            <a:r>
              <a:rPr lang="fr-BE" dirty="0" smtClean="0"/>
              <a:t>, à raison d’un avis </a:t>
            </a:r>
            <a:r>
              <a:rPr lang="fr-BE" b="1" dirty="0" smtClean="0"/>
              <a:t>par 50 m </a:t>
            </a:r>
            <a:r>
              <a:rPr lang="fr-BE" dirty="0" smtClean="0"/>
              <a:t>de terrain situé le long d’une voie publique carrossable ou de passage, avec un </a:t>
            </a:r>
            <a:r>
              <a:rPr lang="fr-BE" b="1" dirty="0" smtClean="0"/>
              <a:t>maximum de quatre avis</a:t>
            </a:r>
            <a:r>
              <a:rPr lang="fr-BE" dirty="0" smtClean="0"/>
              <a:t>. </a:t>
            </a:r>
          </a:p>
          <a:p>
            <a:pPr algn="just"/>
            <a:endParaRPr lang="fr-BE" dirty="0" smtClean="0"/>
          </a:p>
          <a:p>
            <a:r>
              <a:rPr lang="fr-BE" dirty="0" smtClean="0"/>
              <a:t>L’avis d’enquête publique est affiché </a:t>
            </a:r>
            <a:r>
              <a:rPr lang="fr-BE" b="1" dirty="0" smtClean="0"/>
              <a:t>au plus tard cinq jours avant le début de l’enquête publique et pendant toute la durée de celle-ci</a:t>
            </a:r>
            <a:r>
              <a:rPr lang="fr-BE" dirty="0" smtClean="0"/>
              <a:t>.</a:t>
            </a:r>
          </a:p>
          <a:p>
            <a:endParaRPr lang="fr-BE" sz="800" dirty="0" smtClean="0"/>
          </a:p>
          <a:p>
            <a:r>
              <a:rPr lang="fr-BE" dirty="0" smtClean="0"/>
              <a:t>Il comporte :</a:t>
            </a:r>
          </a:p>
          <a:p>
            <a:pPr>
              <a:buFontTx/>
              <a:buChar char="-"/>
            </a:pPr>
            <a:r>
              <a:rPr lang="fr-BE" dirty="0" smtClean="0"/>
              <a:t> l’identification du permis et du demandeur ;</a:t>
            </a:r>
          </a:p>
          <a:p>
            <a:pPr>
              <a:buFontTx/>
              <a:buChar char="-"/>
            </a:pPr>
            <a:r>
              <a:rPr lang="fr-BE" dirty="0" smtClean="0"/>
              <a:t> la disposition justifiant l’enquête publique ;</a:t>
            </a:r>
          </a:p>
          <a:p>
            <a:r>
              <a:rPr lang="fr-BE" dirty="0" smtClean="0"/>
              <a:t>- la date du début et de la fin de l’enquête publique ;</a:t>
            </a:r>
          </a:p>
          <a:p>
            <a:pPr>
              <a:buFontTx/>
              <a:buChar char="-"/>
            </a:pPr>
            <a:r>
              <a:rPr lang="fr-BE" dirty="0" smtClean="0"/>
              <a:t> les périodes et lieux de consultation du dossier ;</a:t>
            </a:r>
          </a:p>
          <a:p>
            <a:pPr>
              <a:buFontTx/>
              <a:buChar char="-"/>
            </a:pPr>
            <a:r>
              <a:rPr lang="fr-BE" dirty="0" smtClean="0"/>
              <a:t> la période dé réclamation.</a:t>
            </a:r>
          </a:p>
          <a:p>
            <a:pPr algn="just"/>
            <a:endParaRPr lang="fr-BE" b="1" dirty="0" smtClean="0"/>
          </a:p>
          <a:p>
            <a:endParaRPr lang="fr-BE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CODT GAUCH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650992"/>
            <a:ext cx="1237488" cy="1207008"/>
          </a:xfrm>
          <a:prstGeom prst="snip1Rect">
            <a:avLst>
              <a:gd name="adj" fmla="val 50000"/>
            </a:avLst>
          </a:prstGeom>
        </p:spPr>
      </p:pic>
      <p:sp>
        <p:nvSpPr>
          <p:cNvPr id="12" name="ZoneTexte 11"/>
          <p:cNvSpPr txBox="1"/>
          <p:nvPr/>
        </p:nvSpPr>
        <p:spPr>
          <a:xfrm>
            <a:off x="0" y="0"/>
            <a:ext cx="9135399" cy="646331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BE" sz="3600" b="1" dirty="0" smtClean="0">
                <a:solidFill>
                  <a:srgbClr val="378591"/>
                </a:solidFill>
              </a:rPr>
              <a:t>L’enquête publique – Procédure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39551" y="980728"/>
            <a:ext cx="806489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fr-BE" b="1" dirty="0" smtClean="0">
                <a:ea typeface="Calibri" pitchFamily="34" charset="0"/>
                <a:cs typeface="Arial" pitchFamily="34" charset="0"/>
              </a:rPr>
              <a:t> Mesures d’annonce individuelle 				        </a:t>
            </a:r>
            <a:r>
              <a:rPr lang="fr-BE" b="1" dirty="0" smtClean="0">
                <a:solidFill>
                  <a:srgbClr val="378591"/>
                </a:solidFill>
                <a:ea typeface="Calibri" pitchFamily="34" charset="0"/>
                <a:cs typeface="Arial" pitchFamily="34" charset="0"/>
              </a:rPr>
              <a:t>D.VIII.11</a:t>
            </a:r>
          </a:p>
          <a:p>
            <a:pPr algn="just"/>
            <a:endParaRPr lang="fr-BE" sz="1600" b="1" dirty="0" smtClean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b="1" dirty="0" smtClean="0">
                <a:ea typeface="Calibri" pitchFamily="34" charset="0"/>
                <a:cs typeface="Arial" pitchFamily="34" charset="0"/>
              </a:rPr>
              <a:t>Dans les huit jours de l’envoi de l’accusé de réception </a:t>
            </a:r>
            <a:r>
              <a:rPr lang="fr-BE" dirty="0" smtClean="0">
                <a:ea typeface="Calibri" pitchFamily="34" charset="0"/>
                <a:cs typeface="Arial" pitchFamily="34" charset="0"/>
              </a:rPr>
              <a:t>de la demande complète ou de la demande de l’autorité compétente ou de l’autorité qui instruit le dossier, </a:t>
            </a:r>
            <a:r>
              <a:rPr lang="fr-BE" b="1" dirty="0" smtClean="0">
                <a:ea typeface="Calibri" pitchFamily="34" charset="0"/>
                <a:cs typeface="Arial" pitchFamily="34" charset="0"/>
              </a:rPr>
              <a:t>l’administration communale </a:t>
            </a:r>
            <a:r>
              <a:rPr lang="fr-BE" b="1" u="sng" dirty="0" smtClean="0">
                <a:ea typeface="Calibri" pitchFamily="34" charset="0"/>
                <a:cs typeface="Arial" pitchFamily="34" charset="0"/>
              </a:rPr>
              <a:t>envoie individuellement aux </a:t>
            </a:r>
            <a:r>
              <a:rPr lang="fr-BE" b="1" u="sng" dirty="0" smtClean="0">
                <a:solidFill>
                  <a:srgbClr val="B35891"/>
                </a:solidFill>
                <a:ea typeface="Calibri" pitchFamily="34" charset="0"/>
                <a:cs typeface="Arial" pitchFamily="34" charset="0"/>
              </a:rPr>
              <a:t>occupants</a:t>
            </a:r>
            <a:r>
              <a:rPr lang="fr-BE" b="1" u="sng" dirty="0" smtClean="0">
                <a:ea typeface="Calibri" pitchFamily="34" charset="0"/>
                <a:cs typeface="Arial" pitchFamily="34" charset="0"/>
              </a:rPr>
              <a:t> des immeubles </a:t>
            </a:r>
            <a:r>
              <a:rPr lang="fr-BE" dirty="0" smtClean="0">
                <a:ea typeface="Calibri" pitchFamily="34" charset="0"/>
                <a:cs typeface="Arial" pitchFamily="34" charset="0"/>
              </a:rPr>
              <a:t>situés </a:t>
            </a:r>
            <a:r>
              <a:rPr lang="fr-BE" b="1" dirty="0" smtClean="0">
                <a:solidFill>
                  <a:srgbClr val="B35891"/>
                </a:solidFill>
                <a:ea typeface="Calibri" pitchFamily="34" charset="0"/>
                <a:cs typeface="Arial" pitchFamily="34" charset="0"/>
              </a:rPr>
              <a:t>dans un rayon de 50 m </a:t>
            </a:r>
            <a:r>
              <a:rPr lang="fr-BE" dirty="0" smtClean="0">
                <a:ea typeface="Calibri" pitchFamily="34" charset="0"/>
                <a:cs typeface="Arial" pitchFamily="34" charset="0"/>
              </a:rPr>
              <a:t>mesuré</a:t>
            </a:r>
            <a:r>
              <a:rPr lang="fr-BE" b="1" dirty="0" smtClean="0">
                <a:ea typeface="Calibri" pitchFamily="34" charset="0"/>
                <a:cs typeface="Arial" pitchFamily="34" charset="0"/>
              </a:rPr>
              <a:t> </a:t>
            </a:r>
            <a:r>
              <a:rPr lang="fr-BE" dirty="0" smtClean="0">
                <a:ea typeface="Calibri" pitchFamily="34" charset="0"/>
                <a:cs typeface="Arial" pitchFamily="34" charset="0"/>
              </a:rPr>
              <a:t>à partir des limites de la ou des </a:t>
            </a:r>
            <a:r>
              <a:rPr lang="fr-BE" b="1" u="sng" dirty="0" smtClean="0">
                <a:solidFill>
                  <a:srgbClr val="B35891"/>
                </a:solidFill>
                <a:ea typeface="Calibri" pitchFamily="34" charset="0"/>
                <a:cs typeface="Arial" pitchFamily="34" charset="0"/>
              </a:rPr>
              <a:t>parcelles cadastrales</a:t>
            </a:r>
            <a:r>
              <a:rPr lang="fr-BE" b="1" dirty="0" smtClean="0">
                <a:solidFill>
                  <a:srgbClr val="B35891"/>
                </a:solidFill>
                <a:ea typeface="Calibri" pitchFamily="34" charset="0"/>
                <a:cs typeface="Arial" pitchFamily="34" charset="0"/>
              </a:rPr>
              <a:t> </a:t>
            </a:r>
            <a:r>
              <a:rPr lang="fr-BE" dirty="0" smtClean="0">
                <a:ea typeface="Calibri" pitchFamily="34" charset="0"/>
                <a:cs typeface="Arial" pitchFamily="34" charset="0"/>
              </a:rPr>
              <a:t>concernées par le projet, </a:t>
            </a:r>
            <a:r>
              <a:rPr lang="fr-BE" b="1" u="sng" dirty="0" smtClean="0">
                <a:ea typeface="Calibri" pitchFamily="34" charset="0"/>
                <a:cs typeface="Arial" pitchFamily="34" charset="0"/>
              </a:rPr>
              <a:t>un avis</a:t>
            </a:r>
            <a:r>
              <a:rPr lang="fr-BE" b="1" dirty="0" smtClean="0">
                <a:ea typeface="Calibri" pitchFamily="34" charset="0"/>
                <a:cs typeface="Arial" pitchFamily="34" charset="0"/>
              </a:rPr>
              <a:t> </a:t>
            </a:r>
            <a:r>
              <a:rPr lang="fr-BE" dirty="0" smtClean="0">
                <a:ea typeface="Calibri" pitchFamily="34" charset="0"/>
                <a:cs typeface="Arial" pitchFamily="34" charset="0"/>
              </a:rPr>
              <a:t>relatif à l’introduction de la demande d’autorisation et à la tenue de l’enquête publique.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BE" b="1" dirty="0" smtClean="0"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fr-BE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 Durée 							</a:t>
            </a:r>
            <a:r>
              <a:rPr lang="fr-BE" b="1" dirty="0" smtClean="0">
                <a:solidFill>
                  <a:srgbClr val="37859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        D.VIII.14</a:t>
            </a:r>
            <a:endParaRPr lang="fr-BE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BE" sz="1200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La durée de l’enquête publique est de </a:t>
            </a:r>
            <a:r>
              <a:rPr lang="fr-BE" b="1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15 jours</a:t>
            </a:r>
            <a:r>
              <a:rPr lang="fr-BE" b="1" dirty="0" smtClean="0">
                <a:solidFill>
                  <a:srgbClr val="B3589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fr-BE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pour les permis.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BE" sz="2000" b="1" dirty="0" smtClean="0">
              <a:solidFill>
                <a:srgbClr val="B35891"/>
              </a:solidFill>
              <a:latin typeface="Calibri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fr-BE" b="1" dirty="0" smtClean="0"/>
              <a:t> Consultation du dossier				          	         </a:t>
            </a:r>
            <a:r>
              <a:rPr lang="fr-BE" b="1" dirty="0" smtClean="0">
                <a:solidFill>
                  <a:srgbClr val="378591"/>
                </a:solidFill>
              </a:rPr>
              <a:t>D.VIII.17</a:t>
            </a:r>
          </a:p>
          <a:p>
            <a:endParaRPr lang="fr-BE" sz="1200" b="1" dirty="0" smtClean="0"/>
          </a:p>
          <a:p>
            <a:r>
              <a:rPr lang="fr-BE" dirty="0" smtClean="0"/>
              <a:t>Dès l’annonce de l’enquête publique et jusqu’au jour de la clôture de celle-ci, le dossier peut être consulté gratuitement </a:t>
            </a:r>
            <a:r>
              <a:rPr lang="fr-BE" b="1" dirty="0" smtClean="0"/>
              <a:t>à l’administration communale</a:t>
            </a:r>
            <a:r>
              <a:rPr lang="fr-BE" dirty="0" smtClean="0"/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BE" dirty="0" smtClean="0">
              <a:cs typeface="Arial" pitchFamily="34" charset="0"/>
            </a:endParaRPr>
          </a:p>
          <a:p>
            <a:pPr algn="just"/>
            <a:endParaRPr lang="fr-BE" b="1" dirty="0" smtClean="0"/>
          </a:p>
          <a:p>
            <a:endParaRPr lang="fr-BE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CODT GAUCH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650992"/>
            <a:ext cx="1237488" cy="1207008"/>
          </a:xfrm>
          <a:prstGeom prst="snip1Rect">
            <a:avLst>
              <a:gd name="adj" fmla="val 50000"/>
            </a:avLst>
          </a:prstGeom>
        </p:spPr>
      </p:pic>
      <p:sp>
        <p:nvSpPr>
          <p:cNvPr id="12" name="ZoneTexte 11"/>
          <p:cNvSpPr txBox="1"/>
          <p:nvPr/>
        </p:nvSpPr>
        <p:spPr>
          <a:xfrm>
            <a:off x="0" y="0"/>
            <a:ext cx="9135399" cy="646331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BE" sz="3600" b="1" dirty="0" smtClean="0">
                <a:solidFill>
                  <a:srgbClr val="378591"/>
                </a:solidFill>
              </a:rPr>
              <a:t>L’enquête publique – Procédure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39551" y="980728"/>
            <a:ext cx="8064897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BE" b="1" dirty="0" smtClean="0"/>
              <a:t> Envoi des réclamations				   	      </a:t>
            </a:r>
            <a:r>
              <a:rPr lang="fr-BE" b="1" dirty="0" smtClean="0">
                <a:solidFill>
                  <a:srgbClr val="378591"/>
                </a:solidFill>
              </a:rPr>
              <a:t>D.VIII.19</a:t>
            </a:r>
          </a:p>
          <a:p>
            <a:endParaRPr lang="fr-BE" sz="1600" b="1" dirty="0" smtClean="0"/>
          </a:p>
          <a:p>
            <a:r>
              <a:rPr lang="fr-BE" dirty="0" smtClean="0"/>
              <a:t>Les réclamations et observations sont envoyées avant la clôture de l’enquête par </a:t>
            </a:r>
            <a:r>
              <a:rPr lang="fr-BE" b="1" dirty="0" smtClean="0">
                <a:solidFill>
                  <a:srgbClr val="B35891"/>
                </a:solidFill>
              </a:rPr>
              <a:t>télécopie</a:t>
            </a:r>
            <a:r>
              <a:rPr lang="fr-BE" dirty="0" smtClean="0"/>
              <a:t>, par </a:t>
            </a:r>
            <a:r>
              <a:rPr lang="fr-BE" b="1" dirty="0" smtClean="0">
                <a:solidFill>
                  <a:srgbClr val="B35891"/>
                </a:solidFill>
              </a:rPr>
              <a:t>courrier électronique</a:t>
            </a:r>
            <a:r>
              <a:rPr lang="fr-BE" dirty="0" smtClean="0"/>
              <a:t>, par </a:t>
            </a:r>
            <a:r>
              <a:rPr lang="fr-BE" b="1" dirty="0" smtClean="0">
                <a:solidFill>
                  <a:srgbClr val="B35891"/>
                </a:solidFill>
              </a:rPr>
              <a:t>courrier ordinaire </a:t>
            </a:r>
            <a:r>
              <a:rPr lang="fr-BE" dirty="0" smtClean="0"/>
              <a:t>ou remises au collège communal.</a:t>
            </a:r>
          </a:p>
          <a:p>
            <a:r>
              <a:rPr lang="fr-BE" dirty="0" smtClean="0"/>
              <a:t>A peine de nullité, les envois par écrit sont </a:t>
            </a:r>
            <a:r>
              <a:rPr lang="fr-BE" b="1" dirty="0" smtClean="0"/>
              <a:t>clairement identifiés et datés</a:t>
            </a:r>
            <a:r>
              <a:rPr lang="fr-BE" dirty="0" smtClean="0"/>
              <a:t>.</a:t>
            </a:r>
          </a:p>
          <a:p>
            <a:r>
              <a:rPr lang="fr-BE" dirty="0" smtClean="0"/>
              <a:t>Les réclamations et </a:t>
            </a:r>
            <a:r>
              <a:rPr lang="fr-BE" b="1" dirty="0" smtClean="0">
                <a:solidFill>
                  <a:srgbClr val="B35891"/>
                </a:solidFill>
              </a:rPr>
              <a:t>observations verbales </a:t>
            </a:r>
            <a:r>
              <a:rPr lang="fr-BE" dirty="0" smtClean="0"/>
              <a:t>sont également </a:t>
            </a:r>
            <a:r>
              <a:rPr lang="fr-BE" b="1" dirty="0" smtClean="0"/>
              <a:t>recueillies sur rendez-vous</a:t>
            </a:r>
            <a:r>
              <a:rPr lang="fr-BE" dirty="0" smtClean="0"/>
              <a:t> par la commune qui les consigne.</a:t>
            </a:r>
          </a:p>
          <a:p>
            <a:endParaRPr lang="fr-BE" dirty="0" smtClean="0"/>
          </a:p>
          <a:p>
            <a:pPr>
              <a:buFont typeface="Wingdings" pitchFamily="2" charset="2"/>
              <a:buChar char="v"/>
            </a:pPr>
            <a:r>
              <a:rPr lang="fr-BE" b="1" dirty="0" smtClean="0"/>
              <a:t> Clôture de l’enquête					      </a:t>
            </a:r>
            <a:r>
              <a:rPr lang="fr-BE" b="1" dirty="0" smtClean="0">
                <a:solidFill>
                  <a:srgbClr val="378591"/>
                </a:solidFill>
              </a:rPr>
              <a:t>D.VIII.20</a:t>
            </a:r>
          </a:p>
          <a:p>
            <a:endParaRPr lang="fr-BE" sz="1200" b="1" dirty="0" smtClean="0"/>
          </a:p>
          <a:p>
            <a:r>
              <a:rPr lang="fr-BE" dirty="0" smtClean="0"/>
              <a:t>Le dernier jour de l’enquête publique, la commune organise une</a:t>
            </a:r>
            <a:r>
              <a:rPr lang="fr-BE" b="1" dirty="0" smtClean="0"/>
              <a:t> séance de clôture</a:t>
            </a:r>
            <a:r>
              <a:rPr lang="fr-BE" dirty="0" smtClean="0"/>
              <a:t>. </a:t>
            </a:r>
          </a:p>
          <a:p>
            <a:r>
              <a:rPr lang="fr-BE" dirty="0" smtClean="0"/>
              <a:t>Dans les cinq jours de la clôture de l’enquête publique, un </a:t>
            </a:r>
            <a:r>
              <a:rPr lang="fr-BE" b="1" dirty="0" smtClean="0"/>
              <a:t>procès-verbal de clôture </a:t>
            </a:r>
            <a:r>
              <a:rPr lang="fr-BE" dirty="0" smtClean="0"/>
              <a:t>est dressé.</a:t>
            </a:r>
          </a:p>
          <a:p>
            <a:endParaRPr lang="fr-BE" b="1" dirty="0" smtClean="0">
              <a:solidFill>
                <a:srgbClr val="B35891"/>
              </a:solidFill>
              <a:cs typeface="Arial" pitchFamily="34" charset="0"/>
            </a:endParaRPr>
          </a:p>
          <a:p>
            <a:r>
              <a:rPr lang="fr-BE" b="1" dirty="0" smtClean="0">
                <a:solidFill>
                  <a:srgbClr val="B35891"/>
                </a:solidFill>
              </a:rPr>
              <a:t>Pas de réunion de concertation !</a:t>
            </a:r>
          </a:p>
          <a:p>
            <a:endParaRPr lang="fr-BE" b="1" dirty="0" smtClean="0">
              <a:solidFill>
                <a:srgbClr val="B35891"/>
              </a:solidFill>
              <a:cs typeface="Arial" pitchFamily="34" charset="0"/>
            </a:endParaRPr>
          </a:p>
          <a:p>
            <a:endParaRPr lang="fr-BE" b="1" dirty="0" smtClean="0">
              <a:solidFill>
                <a:srgbClr val="B35891"/>
              </a:solidFill>
              <a:cs typeface="Arial" pitchFamily="34" charset="0"/>
            </a:endParaRPr>
          </a:p>
          <a:p>
            <a:endParaRPr lang="fr-BE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BE" dirty="0" smtClean="0">
              <a:cs typeface="Arial" pitchFamily="34" charset="0"/>
            </a:endParaRPr>
          </a:p>
          <a:p>
            <a:pPr algn="just"/>
            <a:endParaRPr lang="fr-BE" b="1" dirty="0" smtClean="0"/>
          </a:p>
          <a:p>
            <a:endParaRPr lang="fr-BE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CODT GAUCH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650992"/>
            <a:ext cx="1237488" cy="1207008"/>
          </a:xfrm>
          <a:prstGeom prst="snip1Rect">
            <a:avLst>
              <a:gd name="adj" fmla="val 50000"/>
            </a:avLst>
          </a:prstGeom>
        </p:spPr>
      </p:pic>
      <p:sp>
        <p:nvSpPr>
          <p:cNvPr id="12" name="ZoneTexte 11"/>
          <p:cNvSpPr txBox="1"/>
          <p:nvPr/>
        </p:nvSpPr>
        <p:spPr>
          <a:xfrm>
            <a:off x="0" y="0"/>
            <a:ext cx="9135399" cy="646331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BE" sz="3600" b="1" dirty="0" smtClean="0">
                <a:solidFill>
                  <a:srgbClr val="378591"/>
                </a:solidFill>
              </a:rPr>
              <a:t>L’enquête publique – champ d’application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11560" y="980728"/>
            <a:ext cx="80648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BE" dirty="0" smtClean="0">
              <a:cs typeface="Arial" pitchFamily="34" charset="0"/>
            </a:endParaRPr>
          </a:p>
          <a:p>
            <a:pPr algn="just"/>
            <a:endParaRPr lang="fr-BE" b="1" dirty="0" smtClean="0"/>
          </a:p>
          <a:p>
            <a:endParaRPr lang="fr-BE" dirty="0"/>
          </a:p>
        </p:txBody>
      </p:sp>
      <p:sp>
        <p:nvSpPr>
          <p:cNvPr id="5" name="ZoneTexte 4"/>
          <p:cNvSpPr txBox="1"/>
          <p:nvPr/>
        </p:nvSpPr>
        <p:spPr>
          <a:xfrm>
            <a:off x="467544" y="908720"/>
            <a:ext cx="842493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BE" b="1" dirty="0" smtClean="0">
                <a:solidFill>
                  <a:srgbClr val="378591"/>
                </a:solidFill>
              </a:rPr>
              <a:t>D.IV.40</a:t>
            </a:r>
          </a:p>
          <a:p>
            <a:pPr algn="just"/>
            <a:endParaRPr lang="fr-BE" sz="1200" b="1" dirty="0" smtClean="0">
              <a:solidFill>
                <a:srgbClr val="37859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fr-BE" dirty="0" smtClean="0"/>
              <a:t> Les demandes impliquant une ou plusieurs </a:t>
            </a:r>
            <a:r>
              <a:rPr lang="fr-BE" b="1" dirty="0" smtClean="0"/>
              <a:t>dérogations</a:t>
            </a:r>
            <a:r>
              <a:rPr lang="fr-BE" dirty="0" smtClean="0"/>
              <a:t> au </a:t>
            </a:r>
            <a:r>
              <a:rPr lang="fr-BE" b="1" dirty="0" smtClean="0">
                <a:solidFill>
                  <a:srgbClr val="B35891"/>
                </a:solidFill>
              </a:rPr>
              <a:t>plan de secteur </a:t>
            </a:r>
            <a:r>
              <a:rPr lang="fr-BE" dirty="0" smtClean="0"/>
              <a:t>ou aux </a:t>
            </a:r>
            <a:r>
              <a:rPr lang="fr-BE" b="1" dirty="0" smtClean="0">
                <a:solidFill>
                  <a:srgbClr val="B35891"/>
                </a:solidFill>
              </a:rPr>
              <a:t>normes du guide régional </a:t>
            </a:r>
            <a:r>
              <a:rPr lang="fr-BE" dirty="0" smtClean="0"/>
              <a:t>sont soumises à enquête publique</a:t>
            </a:r>
            <a:r>
              <a:rPr lang="fr-BE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endParaRPr lang="fr-BE" dirty="0" smtClean="0"/>
          </a:p>
          <a:p>
            <a:pPr algn="just">
              <a:buFont typeface="Wingdings" pitchFamily="2" charset="2"/>
              <a:buChar char="v"/>
            </a:pPr>
            <a:r>
              <a:rPr lang="fr-BE" dirty="0" smtClean="0"/>
              <a:t>L</a:t>
            </a:r>
            <a:r>
              <a:rPr lang="fr-BE" dirty="0" smtClean="0"/>
              <a:t>a </a:t>
            </a:r>
            <a:r>
              <a:rPr lang="fr-BE" dirty="0" smtClean="0"/>
              <a:t>demande de </a:t>
            </a:r>
            <a:r>
              <a:rPr lang="fr-BE" b="1" dirty="0" smtClean="0"/>
              <a:t>permis d’urbanisation </a:t>
            </a:r>
            <a:r>
              <a:rPr lang="fr-BE" dirty="0" smtClean="0"/>
              <a:t>qui veut </a:t>
            </a:r>
            <a:r>
              <a:rPr lang="fr-BE" b="1" dirty="0" smtClean="0"/>
              <a:t>éteindre des servitudes du fait de l’homme ou des obligations conventionnelles </a:t>
            </a:r>
            <a:r>
              <a:rPr lang="fr-BE" dirty="0" smtClean="0"/>
              <a:t>est soumise à enquête </a:t>
            </a:r>
            <a:r>
              <a:rPr lang="fr-BE" dirty="0" smtClean="0"/>
              <a:t>publique</a:t>
            </a:r>
          </a:p>
          <a:p>
            <a:pPr algn="just">
              <a:buFont typeface="Wingdings" pitchFamily="2" charset="2"/>
              <a:buChar char="v"/>
            </a:pPr>
            <a:endParaRPr lang="fr-BE" sz="2800" dirty="0" smtClean="0"/>
          </a:p>
          <a:p>
            <a:pPr algn="just">
              <a:buFont typeface="Wingdings" pitchFamily="2" charset="2"/>
              <a:buChar char="v"/>
            </a:pPr>
            <a:r>
              <a:rPr lang="fr-BE" dirty="0" smtClean="0"/>
              <a:t> Le Gouvernement arrête la liste des demandes de permis qui, en raison de l’impact des projets concernés, sont soumises à une enquête publique. </a:t>
            </a:r>
            <a:endParaRPr lang="fr-BE" dirty="0" smtClean="0"/>
          </a:p>
          <a:p>
            <a:pPr algn="just">
              <a:buFont typeface="Wingdings" pitchFamily="2" charset="2"/>
              <a:buChar char="v"/>
            </a:pPr>
            <a:endParaRPr lang="fr-BE" dirty="0" smtClean="0"/>
          </a:p>
          <a:p>
            <a:pPr algn="just"/>
            <a:endParaRPr lang="fr-BE" sz="800" b="1" dirty="0" smtClean="0">
              <a:solidFill>
                <a:srgbClr val="B35891"/>
              </a:solidFill>
            </a:endParaRPr>
          </a:p>
          <a:p>
            <a:pPr algn="just"/>
            <a:r>
              <a:rPr lang="fr-BE" b="1" dirty="0" smtClean="0">
                <a:solidFill>
                  <a:srgbClr val="378591"/>
                </a:solidFill>
              </a:rPr>
              <a:t>    =&gt; R.IV.40-1</a:t>
            </a:r>
            <a:r>
              <a:rPr lang="fr-BE" dirty="0" smtClean="0">
                <a:solidFill>
                  <a:srgbClr val="B35891"/>
                </a:solidFill>
              </a:rPr>
              <a:t> </a:t>
            </a:r>
            <a:r>
              <a:rPr lang="fr-BE" b="1" dirty="0" smtClean="0">
                <a:solidFill>
                  <a:srgbClr val="B35891"/>
                </a:solidFill>
              </a:rPr>
              <a:t> : </a:t>
            </a:r>
            <a:r>
              <a:rPr lang="fr-BE" b="1" u="sng" dirty="0" smtClean="0">
                <a:solidFill>
                  <a:srgbClr val="B35891"/>
                </a:solidFill>
              </a:rPr>
              <a:t>liste des projets soumis à enquête publique </a:t>
            </a:r>
            <a:r>
              <a:rPr lang="fr-BE" dirty="0" smtClean="0"/>
              <a:t>:</a:t>
            </a:r>
          </a:p>
          <a:p>
            <a:pPr algn="just"/>
            <a:endParaRPr lang="fr-BE" sz="800" dirty="0" smtClean="0"/>
          </a:p>
          <a:p>
            <a:pPr algn="just">
              <a:buFontTx/>
              <a:buChar char="-"/>
            </a:pPr>
            <a:r>
              <a:rPr lang="fr-BE" b="1" dirty="0" smtClean="0"/>
              <a:t> </a:t>
            </a:r>
            <a:r>
              <a:rPr lang="fr-BE" dirty="0" smtClean="0"/>
              <a:t>la (</a:t>
            </a:r>
            <a:r>
              <a:rPr lang="fr-BE" dirty="0" err="1" smtClean="0"/>
              <a:t>re</a:t>
            </a:r>
            <a:r>
              <a:rPr lang="fr-BE" dirty="0" smtClean="0"/>
              <a:t>)construction de </a:t>
            </a:r>
            <a:r>
              <a:rPr lang="fr-BE" b="1" dirty="0" smtClean="0"/>
              <a:t>bâtiments </a:t>
            </a:r>
            <a:r>
              <a:rPr lang="fr-BE" dirty="0" smtClean="0"/>
              <a:t>dont la </a:t>
            </a:r>
            <a:r>
              <a:rPr lang="fr-BE" b="1" dirty="0" smtClean="0"/>
              <a:t>hauteur est d’au moins </a:t>
            </a:r>
            <a:r>
              <a:rPr lang="fr-BE" b="1" dirty="0" smtClean="0"/>
              <a:t>6 niveaux ou </a:t>
            </a:r>
            <a:r>
              <a:rPr lang="fr-BE" b="1" dirty="0" smtClean="0"/>
              <a:t>18 mètres sous corniche </a:t>
            </a:r>
            <a:r>
              <a:rPr lang="fr-BE" dirty="0" smtClean="0"/>
              <a:t>et dépasse de trois mètres ou plus la moyenne des hauteurs sous corniche des bâtiments voisins (la transformation de bâtiments ayant pour effet de placer ceux-ci dans les mêmes conditions) ;</a:t>
            </a:r>
          </a:p>
          <a:p>
            <a:pPr algn="just"/>
            <a:endParaRPr lang="fr-BE" sz="800" dirty="0" smtClean="0"/>
          </a:p>
          <a:p>
            <a:pPr algn="just">
              <a:buFontTx/>
              <a:buChar char="-"/>
            </a:pPr>
            <a:endParaRPr lang="fr-BE" dirty="0" smtClean="0">
              <a:solidFill>
                <a:srgbClr val="B35891"/>
              </a:solidFill>
            </a:endParaRPr>
          </a:p>
          <a:p>
            <a:pPr algn="just"/>
            <a:endParaRPr lang="fr-BE" dirty="0" smtClean="0">
              <a:solidFill>
                <a:srgbClr val="B35891"/>
              </a:solidFill>
            </a:endParaRPr>
          </a:p>
          <a:p>
            <a:pPr algn="just"/>
            <a:endParaRPr lang="fr-BE" dirty="0" smtClean="0">
              <a:solidFill>
                <a:srgbClr val="B35891"/>
              </a:solidFill>
            </a:endParaRPr>
          </a:p>
          <a:p>
            <a:pPr algn="just"/>
            <a:r>
              <a:rPr lang="fr-BE" dirty="0" smtClean="0">
                <a:solidFill>
                  <a:srgbClr val="B35891"/>
                </a:solidFill>
              </a:rPr>
              <a:t> </a:t>
            </a:r>
            <a:endParaRPr lang="fr-BE" dirty="0">
              <a:solidFill>
                <a:srgbClr val="B3589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CODT GAUCH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650992"/>
            <a:ext cx="1237488" cy="1207008"/>
          </a:xfrm>
          <a:prstGeom prst="snip1Rect">
            <a:avLst>
              <a:gd name="adj" fmla="val 50000"/>
            </a:avLst>
          </a:prstGeom>
        </p:spPr>
      </p:pic>
      <p:sp>
        <p:nvSpPr>
          <p:cNvPr id="12" name="ZoneTexte 11"/>
          <p:cNvSpPr txBox="1"/>
          <p:nvPr/>
        </p:nvSpPr>
        <p:spPr>
          <a:xfrm>
            <a:off x="0" y="0"/>
            <a:ext cx="9135399" cy="646331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BE" sz="3600" b="1" dirty="0" smtClean="0">
                <a:solidFill>
                  <a:srgbClr val="378591"/>
                </a:solidFill>
              </a:rPr>
              <a:t>L’enquête publique – champ d’application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11560" y="980728"/>
            <a:ext cx="80648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BE" dirty="0" smtClean="0">
              <a:cs typeface="Arial" pitchFamily="34" charset="0"/>
            </a:endParaRPr>
          </a:p>
          <a:p>
            <a:pPr algn="just"/>
            <a:endParaRPr lang="fr-BE" b="1" dirty="0" smtClean="0"/>
          </a:p>
          <a:p>
            <a:endParaRPr lang="fr-BE" dirty="0"/>
          </a:p>
        </p:txBody>
      </p:sp>
      <p:sp>
        <p:nvSpPr>
          <p:cNvPr id="5" name="ZoneTexte 4"/>
          <p:cNvSpPr txBox="1"/>
          <p:nvPr/>
        </p:nvSpPr>
        <p:spPr>
          <a:xfrm>
            <a:off x="467544" y="908720"/>
            <a:ext cx="842493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BE" sz="800" dirty="0" smtClean="0"/>
          </a:p>
          <a:p>
            <a:pPr algn="just">
              <a:buFontTx/>
              <a:buChar char="-"/>
            </a:pPr>
            <a:r>
              <a:rPr lang="fr-BE" b="1" dirty="0" smtClean="0"/>
              <a:t> </a:t>
            </a:r>
            <a:r>
              <a:rPr lang="fr-BE" dirty="0" smtClean="0"/>
              <a:t>la (</a:t>
            </a:r>
            <a:r>
              <a:rPr lang="fr-BE" dirty="0" err="1" smtClean="0"/>
              <a:t>re</a:t>
            </a:r>
            <a:r>
              <a:rPr lang="fr-BE" dirty="0" smtClean="0"/>
              <a:t>)construction d’un </a:t>
            </a:r>
            <a:r>
              <a:rPr lang="fr-BE" b="1" dirty="0" smtClean="0"/>
              <a:t>magasin </a:t>
            </a:r>
            <a:r>
              <a:rPr lang="fr-BE" dirty="0" smtClean="0"/>
              <a:t>ou la modification de la destination d’un bâtiment en magasin dont la </a:t>
            </a:r>
            <a:r>
              <a:rPr lang="fr-BE" b="1" dirty="0" smtClean="0"/>
              <a:t>surface commerciale nette </a:t>
            </a:r>
            <a:r>
              <a:rPr lang="fr-BE" dirty="0" smtClean="0"/>
              <a:t>est</a:t>
            </a:r>
            <a:r>
              <a:rPr lang="fr-BE" b="1" dirty="0" smtClean="0"/>
              <a:t> supérieure à 400m² </a:t>
            </a:r>
            <a:r>
              <a:rPr lang="fr-BE" dirty="0" smtClean="0"/>
              <a:t>(la transformation de bâtiments ayant pour effet de placer ceux-ci dans les mêmes conditions) </a:t>
            </a:r>
            <a:r>
              <a:rPr lang="fr-BE" dirty="0" smtClean="0"/>
              <a:t>;</a:t>
            </a:r>
          </a:p>
          <a:p>
            <a:pPr algn="just">
              <a:buFontTx/>
              <a:buChar char="-"/>
            </a:pPr>
            <a:endParaRPr lang="fr-BE" dirty="0" smtClean="0"/>
          </a:p>
          <a:p>
            <a:pPr algn="just"/>
            <a:r>
              <a:rPr lang="fr-BE" dirty="0" smtClean="0"/>
              <a:t>- la (</a:t>
            </a:r>
            <a:r>
              <a:rPr lang="fr-BE" dirty="0" err="1" smtClean="0"/>
              <a:t>re</a:t>
            </a:r>
            <a:r>
              <a:rPr lang="fr-BE" dirty="0" smtClean="0"/>
              <a:t>)construction de </a:t>
            </a:r>
            <a:r>
              <a:rPr lang="fr-BE" b="1" dirty="0" smtClean="0"/>
              <a:t>bureaux</a:t>
            </a:r>
            <a:r>
              <a:rPr lang="fr-BE" dirty="0" smtClean="0"/>
              <a:t> ou la modification de la destination d’un bâtiment en bureaux dont la </a:t>
            </a:r>
            <a:r>
              <a:rPr lang="fr-BE" b="1" dirty="0" smtClean="0"/>
              <a:t>superficie des planchers </a:t>
            </a:r>
            <a:r>
              <a:rPr lang="fr-BE" dirty="0" smtClean="0"/>
              <a:t>est </a:t>
            </a:r>
            <a:r>
              <a:rPr lang="fr-BE" b="1" dirty="0" smtClean="0"/>
              <a:t>supérieure à 650 m² </a:t>
            </a:r>
            <a:r>
              <a:rPr lang="fr-BE" dirty="0" smtClean="0"/>
              <a:t>(la transformation de bâtiments ayant pour effet de placer ceux-ci dans les mêmes conditions) ;</a:t>
            </a:r>
            <a:r>
              <a:rPr lang="fr-BE" b="1" dirty="0" smtClean="0"/>
              <a:t>  </a:t>
            </a:r>
          </a:p>
          <a:p>
            <a:pPr algn="just"/>
            <a:endParaRPr lang="fr-BE" sz="800" b="1" dirty="0" smtClean="0"/>
          </a:p>
          <a:p>
            <a:pPr algn="just">
              <a:buFontTx/>
              <a:buChar char="-"/>
            </a:pPr>
            <a:r>
              <a:rPr lang="fr-BE" dirty="0" smtClean="0"/>
              <a:t> la (</a:t>
            </a:r>
            <a:r>
              <a:rPr lang="fr-BE" dirty="0" err="1" smtClean="0"/>
              <a:t>re</a:t>
            </a:r>
            <a:r>
              <a:rPr lang="fr-BE" dirty="0" smtClean="0"/>
              <a:t>)construction ou la modification de la destination d’un bâtiment en</a:t>
            </a:r>
            <a:r>
              <a:rPr lang="fr-BE" b="1" dirty="0" smtClean="0"/>
              <a:t> atelier</a:t>
            </a:r>
            <a:r>
              <a:rPr lang="fr-BE" dirty="0" smtClean="0"/>
              <a:t>, </a:t>
            </a:r>
            <a:r>
              <a:rPr lang="fr-BE" b="1" dirty="0" smtClean="0"/>
              <a:t>entrepôt ou hall de stockage </a:t>
            </a:r>
            <a:r>
              <a:rPr lang="fr-BE" dirty="0" smtClean="0"/>
              <a:t>à caractère </a:t>
            </a:r>
            <a:r>
              <a:rPr lang="fr-BE" b="1" dirty="0" smtClean="0"/>
              <a:t>non agricole</a:t>
            </a:r>
            <a:r>
              <a:rPr lang="fr-BE" dirty="0" smtClean="0"/>
              <a:t> dont la </a:t>
            </a:r>
            <a:r>
              <a:rPr lang="fr-BE" b="1" dirty="0" smtClean="0"/>
              <a:t>superficie des planchers </a:t>
            </a:r>
            <a:r>
              <a:rPr lang="fr-BE" dirty="0" smtClean="0"/>
              <a:t>est </a:t>
            </a:r>
            <a:r>
              <a:rPr lang="fr-BE" b="1" dirty="0" smtClean="0"/>
              <a:t>supérieure à 400 m² </a:t>
            </a:r>
            <a:r>
              <a:rPr lang="fr-BE" dirty="0" smtClean="0"/>
              <a:t>(la transformation de bâtiments ayant pour effet de placer ceux-ci dans les mêmes conditions) ;</a:t>
            </a:r>
          </a:p>
          <a:p>
            <a:pPr algn="just"/>
            <a:endParaRPr lang="fr-BE" sz="800" dirty="0" smtClean="0"/>
          </a:p>
          <a:p>
            <a:pPr algn="just">
              <a:buFontTx/>
              <a:buChar char="-"/>
            </a:pPr>
            <a:r>
              <a:rPr lang="fr-BE" dirty="0" smtClean="0"/>
              <a:t> l’utilisation habituelle d’un terrain pour le </a:t>
            </a:r>
            <a:r>
              <a:rPr lang="fr-BE" b="1" dirty="0" smtClean="0"/>
              <a:t>dépôt </a:t>
            </a:r>
            <a:r>
              <a:rPr lang="fr-BE" dirty="0" smtClean="0"/>
              <a:t>d’un ou plusieurs </a:t>
            </a:r>
            <a:r>
              <a:rPr lang="fr-BE" b="1" dirty="0" smtClean="0"/>
              <a:t>véhicules usagés</a:t>
            </a:r>
            <a:r>
              <a:rPr lang="fr-BE" dirty="0" smtClean="0"/>
              <a:t>, de mitrailles, de </a:t>
            </a:r>
            <a:r>
              <a:rPr lang="fr-BE" b="1" dirty="0" smtClean="0"/>
              <a:t>matériaux</a:t>
            </a:r>
            <a:r>
              <a:rPr lang="fr-BE" dirty="0" smtClean="0"/>
              <a:t> ou de </a:t>
            </a:r>
            <a:r>
              <a:rPr lang="fr-BE" b="1" dirty="0" smtClean="0"/>
              <a:t>déchets</a:t>
            </a:r>
            <a:r>
              <a:rPr lang="fr-BE" dirty="0" smtClean="0"/>
              <a:t> </a:t>
            </a:r>
            <a:r>
              <a:rPr lang="fr-BE" dirty="0" smtClean="0"/>
              <a:t>;</a:t>
            </a:r>
          </a:p>
          <a:p>
            <a:pPr algn="just">
              <a:buFontTx/>
              <a:buChar char="-"/>
            </a:pPr>
            <a:endParaRPr lang="fr-BE" dirty="0" smtClean="0"/>
          </a:p>
          <a:p>
            <a:pPr algn="just">
              <a:buFontTx/>
              <a:buChar char="-"/>
            </a:pPr>
            <a:r>
              <a:rPr lang="fr-BE" dirty="0" smtClean="0"/>
              <a:t> la (</a:t>
            </a:r>
            <a:r>
              <a:rPr lang="fr-BE" dirty="0" err="1" smtClean="0"/>
              <a:t>re</a:t>
            </a:r>
            <a:r>
              <a:rPr lang="fr-BE" dirty="0" smtClean="0"/>
              <a:t>)construction ou la transformation d’un bâtiment qui se rapporte à des </a:t>
            </a:r>
            <a:r>
              <a:rPr lang="fr-BE" b="1" dirty="0" smtClean="0"/>
              <a:t>biens immobiliers classés ou assimilés</a:t>
            </a:r>
            <a:r>
              <a:rPr lang="fr-BE" dirty="0" smtClean="0"/>
              <a:t> ;</a:t>
            </a:r>
          </a:p>
          <a:p>
            <a:pPr algn="just">
              <a:buFontTx/>
              <a:buChar char="-"/>
            </a:pPr>
            <a:endParaRPr lang="fr-BE" dirty="0" smtClean="0"/>
          </a:p>
          <a:p>
            <a:pPr algn="just">
              <a:buFontTx/>
              <a:buChar char="-"/>
            </a:pPr>
            <a:endParaRPr lang="fr-BE" dirty="0" smtClean="0">
              <a:solidFill>
                <a:srgbClr val="B35891"/>
              </a:solidFill>
            </a:endParaRPr>
          </a:p>
          <a:p>
            <a:pPr algn="just"/>
            <a:endParaRPr lang="fr-BE" dirty="0" smtClean="0">
              <a:solidFill>
                <a:srgbClr val="B35891"/>
              </a:solidFill>
            </a:endParaRPr>
          </a:p>
          <a:p>
            <a:pPr algn="just"/>
            <a:endParaRPr lang="fr-BE" dirty="0" smtClean="0">
              <a:solidFill>
                <a:srgbClr val="B35891"/>
              </a:solidFill>
            </a:endParaRPr>
          </a:p>
          <a:p>
            <a:pPr algn="just"/>
            <a:r>
              <a:rPr lang="fr-BE" dirty="0" smtClean="0">
                <a:solidFill>
                  <a:srgbClr val="B35891"/>
                </a:solidFill>
              </a:rPr>
              <a:t> </a:t>
            </a:r>
            <a:endParaRPr lang="fr-BE" dirty="0">
              <a:solidFill>
                <a:srgbClr val="B3589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CODT GAUCH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650992"/>
            <a:ext cx="1237488" cy="1207008"/>
          </a:xfrm>
          <a:prstGeom prst="snip1Rect">
            <a:avLst>
              <a:gd name="adj" fmla="val 50000"/>
            </a:avLst>
          </a:prstGeom>
        </p:spPr>
      </p:pic>
      <p:sp>
        <p:nvSpPr>
          <p:cNvPr id="12" name="ZoneTexte 11"/>
          <p:cNvSpPr txBox="1"/>
          <p:nvPr/>
        </p:nvSpPr>
        <p:spPr>
          <a:xfrm>
            <a:off x="0" y="0"/>
            <a:ext cx="9135399" cy="646331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BE" sz="3600" b="1" dirty="0" smtClean="0">
                <a:solidFill>
                  <a:srgbClr val="378591"/>
                </a:solidFill>
              </a:rPr>
              <a:t>L’enquête publique – champ d’application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11560" y="980728"/>
            <a:ext cx="80648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BE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BE" dirty="0" smtClean="0">
              <a:cs typeface="Arial" pitchFamily="34" charset="0"/>
            </a:endParaRPr>
          </a:p>
          <a:p>
            <a:pPr algn="just"/>
            <a:endParaRPr lang="fr-BE" b="1" dirty="0" smtClean="0"/>
          </a:p>
          <a:p>
            <a:endParaRPr lang="fr-BE" dirty="0"/>
          </a:p>
        </p:txBody>
      </p:sp>
      <p:sp>
        <p:nvSpPr>
          <p:cNvPr id="5" name="ZoneTexte 4"/>
          <p:cNvSpPr txBox="1"/>
          <p:nvPr/>
        </p:nvSpPr>
        <p:spPr>
          <a:xfrm>
            <a:off x="467544" y="764704"/>
            <a:ext cx="842493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BE" dirty="0" smtClean="0"/>
          </a:p>
          <a:p>
            <a:pPr algn="just"/>
            <a:endParaRPr lang="fr-BE" sz="800" dirty="0" smtClean="0"/>
          </a:p>
          <a:p>
            <a:pPr algn="just"/>
            <a:endParaRPr lang="fr-BE" sz="800" dirty="0" smtClean="0"/>
          </a:p>
          <a:p>
            <a:pPr algn="just">
              <a:buFontTx/>
              <a:buChar char="-"/>
            </a:pPr>
            <a:r>
              <a:rPr lang="fr-BE" dirty="0" smtClean="0"/>
              <a:t> les demandes de permis d’urbanisation ou de permis d’urbanisme concernées par l’application du</a:t>
            </a:r>
            <a:r>
              <a:rPr lang="fr-BE" b="1" dirty="0" smtClean="0"/>
              <a:t> décret voirie du 6 février 2014 </a:t>
            </a:r>
            <a:r>
              <a:rPr lang="fr-BE" dirty="0" smtClean="0"/>
              <a:t>;</a:t>
            </a:r>
            <a:endParaRPr lang="fr-BE" b="1" dirty="0" smtClean="0"/>
          </a:p>
          <a:p>
            <a:pPr algn="just"/>
            <a:endParaRPr lang="fr-BE" sz="800" b="1" dirty="0" smtClean="0"/>
          </a:p>
          <a:p>
            <a:pPr algn="just">
              <a:buFontTx/>
              <a:buChar char="-"/>
            </a:pPr>
            <a:r>
              <a:rPr lang="fr-BE" b="1" dirty="0" smtClean="0"/>
              <a:t> </a:t>
            </a:r>
            <a:r>
              <a:rPr lang="fr-BE" dirty="0" smtClean="0"/>
              <a:t>une </a:t>
            </a:r>
            <a:r>
              <a:rPr lang="fr-BE" b="1" dirty="0" smtClean="0"/>
              <a:t>modification du gabarit des autoroutes et routes de liaisons régionales </a:t>
            </a:r>
            <a:r>
              <a:rPr lang="fr-BE" dirty="0" smtClean="0"/>
              <a:t>à deux fois deux bandes de circulation (en ce compris les contournements lorsqu’ils constituent des tronçons de ces voiries, qui structurent le territoire wallon en assurant le maillage des pôles régionaux)</a:t>
            </a:r>
            <a:endParaRPr lang="fr-BE" b="1" dirty="0" smtClean="0"/>
          </a:p>
          <a:p>
            <a:endParaRPr lang="fr-BE" dirty="0" smtClean="0">
              <a:solidFill>
                <a:srgbClr val="B35891"/>
              </a:solidFill>
            </a:endParaRPr>
          </a:p>
          <a:p>
            <a:pPr algn="just"/>
            <a:r>
              <a:rPr lang="fr-BE" b="1" dirty="0" smtClean="0">
                <a:solidFill>
                  <a:srgbClr val="B35891"/>
                </a:solidFill>
              </a:rPr>
              <a:t>Attention </a:t>
            </a:r>
            <a:endParaRPr lang="fr-BE" b="1" dirty="0" smtClean="0">
              <a:solidFill>
                <a:srgbClr val="B35891"/>
              </a:solidFill>
            </a:endParaRPr>
          </a:p>
          <a:p>
            <a:r>
              <a:rPr lang="fr-BE" dirty="0" smtClean="0"/>
              <a:t>Les </a:t>
            </a:r>
            <a:r>
              <a:rPr lang="fr-BE" dirty="0" smtClean="0"/>
              <a:t>demandes visées au paragraphe 1er, 1° à 5° donnent lieu à enquête publique pour autant que le bien se situe </a:t>
            </a:r>
            <a:r>
              <a:rPr lang="fr-BE" b="1" dirty="0" smtClean="0"/>
              <a:t>en dehors des zones d’activité économique </a:t>
            </a:r>
            <a:r>
              <a:rPr lang="fr-BE" dirty="0" smtClean="0"/>
              <a:t>visées à l’article D.II.28 ou </a:t>
            </a:r>
            <a:r>
              <a:rPr lang="fr-BE" b="1" dirty="0" smtClean="0"/>
              <a:t>en dehors d’une zone d’enjeu régional </a:t>
            </a:r>
            <a:r>
              <a:rPr lang="fr-BE" dirty="0" smtClean="0"/>
              <a:t>visée à l’article D.II.34. </a:t>
            </a:r>
            <a:endParaRPr lang="fr-BE" dirty="0" smtClean="0"/>
          </a:p>
          <a:p>
            <a:endParaRPr lang="fr-BE" dirty="0" smtClean="0"/>
          </a:p>
          <a:p>
            <a:r>
              <a:rPr lang="fr-BE" dirty="0" smtClean="0"/>
              <a:t>Les demandes de permis d’urbanisme ou de certificat d’urbanisme n°2 visées au paragraphe 1er, 1° à 6° ne donnent pas lieu à une enquête publique lorsqu’elles sont conformes à un permis d’urbanisation non périmé. </a:t>
            </a:r>
            <a:endParaRPr lang="fr-BE" dirty="0" smtClean="0">
              <a:solidFill>
                <a:srgbClr val="B35891"/>
              </a:solidFill>
            </a:endParaRPr>
          </a:p>
          <a:p>
            <a:pPr algn="just"/>
            <a:endParaRPr lang="fr-BE" dirty="0" smtClean="0">
              <a:solidFill>
                <a:srgbClr val="B35891"/>
              </a:solidFill>
            </a:endParaRPr>
          </a:p>
          <a:p>
            <a:pPr algn="just"/>
            <a:r>
              <a:rPr lang="fr-BE" dirty="0" smtClean="0">
                <a:solidFill>
                  <a:srgbClr val="B35891"/>
                </a:solidFill>
              </a:rPr>
              <a:t> </a:t>
            </a:r>
            <a:endParaRPr lang="fr-BE" dirty="0">
              <a:solidFill>
                <a:srgbClr val="B35891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CODT GAUCH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650992"/>
            <a:ext cx="1237488" cy="1207008"/>
          </a:xfrm>
          <a:prstGeom prst="snip1Rect">
            <a:avLst>
              <a:gd name="adj" fmla="val 50000"/>
            </a:avLst>
          </a:prstGeom>
        </p:spPr>
      </p:pic>
      <p:sp>
        <p:nvSpPr>
          <p:cNvPr id="12" name="ZoneTexte 11"/>
          <p:cNvSpPr txBox="1"/>
          <p:nvPr/>
        </p:nvSpPr>
        <p:spPr>
          <a:xfrm>
            <a:off x="0" y="0"/>
            <a:ext cx="9135399" cy="646331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BE" sz="3600" b="1" dirty="0" smtClean="0">
                <a:solidFill>
                  <a:srgbClr val="378591"/>
                </a:solidFill>
              </a:rPr>
              <a:t>L’annonce de projet – Procédure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39551" y="980728"/>
            <a:ext cx="8064897" cy="5765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fr-BE" b="1" dirty="0" smtClean="0"/>
              <a:t> Le contenu 		</a:t>
            </a:r>
            <a:r>
              <a:rPr lang="fr-BE" b="1" i="1" dirty="0" smtClean="0"/>
              <a:t>				         </a:t>
            </a:r>
            <a:r>
              <a:rPr lang="fr-BE" b="1" dirty="0" smtClean="0">
                <a:solidFill>
                  <a:srgbClr val="378591"/>
                </a:solidFill>
              </a:rPr>
              <a:t>D.VIII.6</a:t>
            </a:r>
          </a:p>
          <a:p>
            <a:pPr algn="just"/>
            <a:endParaRPr lang="fr-BE" sz="1200" dirty="0" smtClean="0">
              <a:solidFill>
                <a:srgbClr val="378591"/>
              </a:solidFill>
            </a:endParaRPr>
          </a:p>
          <a:p>
            <a:pPr algn="just"/>
            <a:r>
              <a:rPr lang="fr-BE" dirty="0" smtClean="0"/>
              <a:t>L’avis comporte :</a:t>
            </a:r>
          </a:p>
          <a:p>
            <a:pPr algn="just">
              <a:buFontTx/>
              <a:buChar char="-"/>
            </a:pPr>
            <a:r>
              <a:rPr lang="fr-BE" dirty="0" smtClean="0"/>
              <a:t> une description des caractéristiques essentielles du projet ;</a:t>
            </a:r>
          </a:p>
          <a:p>
            <a:pPr algn="just">
              <a:buFontTx/>
              <a:buChar char="-"/>
            </a:pPr>
            <a:r>
              <a:rPr lang="fr-BE" dirty="0" smtClean="0">
                <a:solidFill>
                  <a:srgbClr val="B35891"/>
                </a:solidFill>
              </a:rPr>
              <a:t> </a:t>
            </a:r>
            <a:r>
              <a:rPr lang="fr-BE" b="1" dirty="0" smtClean="0">
                <a:solidFill>
                  <a:srgbClr val="B35891"/>
                </a:solidFill>
              </a:rPr>
              <a:t>le fait que </a:t>
            </a:r>
            <a:r>
              <a:rPr lang="fr-BE" dirty="0" smtClean="0"/>
              <a:t>le projet s’écarte d’un PCA (SOL), d’un règlement (guide) ou d’un permis d’urbanisation ;</a:t>
            </a:r>
          </a:p>
          <a:p>
            <a:pPr algn="just">
              <a:buFontTx/>
              <a:buChar char="-"/>
            </a:pPr>
            <a:r>
              <a:rPr lang="fr-BE" dirty="0" smtClean="0"/>
              <a:t> la période et de réclamation et les périodes et lieux de consultation du dossier.</a:t>
            </a:r>
            <a:endParaRPr lang="fr-BE" dirty="0" smtClean="0">
              <a:cs typeface="Arial" pitchFamily="34" charset="0"/>
            </a:endParaRPr>
          </a:p>
          <a:p>
            <a:pPr algn="just"/>
            <a:endParaRPr lang="fr-BE" sz="1600" b="1" dirty="0" smtClean="0"/>
          </a:p>
          <a:p>
            <a:pPr algn="just">
              <a:buFont typeface="Wingdings" pitchFamily="2" charset="2"/>
              <a:buChar char="v"/>
            </a:pPr>
            <a:r>
              <a:rPr lang="fr-BE" b="1" dirty="0" smtClean="0"/>
              <a:t> L’affichage</a:t>
            </a:r>
          </a:p>
          <a:p>
            <a:pPr algn="just"/>
            <a:endParaRPr lang="fr-BE" sz="1200" b="1" dirty="0" smtClean="0"/>
          </a:p>
          <a:p>
            <a:pPr algn="just"/>
            <a:r>
              <a:rPr lang="fr-BE" b="1" u="sng" dirty="0" smtClean="0"/>
              <a:t>L’avis est affiché par le demandeur </a:t>
            </a:r>
            <a:r>
              <a:rPr lang="fr-BE" b="1" dirty="0" smtClean="0">
                <a:solidFill>
                  <a:srgbClr val="B35891"/>
                </a:solidFill>
              </a:rPr>
              <a:t>sur le terrain </a:t>
            </a:r>
            <a:r>
              <a:rPr lang="fr-BE" dirty="0" smtClean="0"/>
              <a:t>à front de voirie et lisible à partir de celle-ci, </a:t>
            </a:r>
            <a:r>
              <a:rPr lang="fr-BE" b="1" dirty="0" smtClean="0"/>
              <a:t>le lendemain de la réception de l’accusé de réception </a:t>
            </a:r>
            <a:r>
              <a:rPr lang="fr-BE" dirty="0" smtClean="0"/>
              <a:t>visé à l’article D.IV.33 et pour une </a:t>
            </a:r>
            <a:r>
              <a:rPr lang="fr-BE" b="1" dirty="0" smtClean="0"/>
              <a:t>durée de trois semaines</a:t>
            </a:r>
            <a:r>
              <a:rPr lang="fr-BE" dirty="0" smtClean="0"/>
              <a:t>. </a:t>
            </a:r>
          </a:p>
          <a:p>
            <a:pPr algn="just"/>
            <a:r>
              <a:rPr lang="fr-BE" dirty="0" smtClean="0"/>
              <a:t>// </a:t>
            </a:r>
            <a:r>
              <a:rPr lang="fr-BE" b="1" u="sng" dirty="0" smtClean="0"/>
              <a:t>l’administration communale affiche l’avis </a:t>
            </a:r>
            <a:r>
              <a:rPr lang="fr-BE" b="1" dirty="0" smtClean="0">
                <a:solidFill>
                  <a:srgbClr val="B35891"/>
                </a:solidFill>
              </a:rPr>
              <a:t>aux endroits habituels d’affichage</a:t>
            </a:r>
          </a:p>
          <a:p>
            <a:pPr algn="just"/>
            <a:endParaRPr lang="fr-BE" b="1" dirty="0" smtClean="0">
              <a:solidFill>
                <a:srgbClr val="B35891"/>
              </a:solidFill>
            </a:endParaRPr>
          </a:p>
          <a:p>
            <a:pPr algn="just"/>
            <a:r>
              <a:rPr lang="fr-BE" b="1" dirty="0" smtClean="0"/>
              <a:t>Lorsque l’autorité compétente est le Fonctionnaire délégué </a:t>
            </a:r>
            <a:r>
              <a:rPr lang="fr-BE" dirty="0" smtClean="0"/>
              <a:t>ou le Gouvernement </a:t>
            </a:r>
            <a:r>
              <a:rPr lang="fr-BE" b="1" dirty="0" smtClean="0"/>
              <a:t>ou</a:t>
            </a:r>
            <a:r>
              <a:rPr lang="fr-BE" dirty="0" smtClean="0"/>
              <a:t> lorsque, </a:t>
            </a:r>
            <a:r>
              <a:rPr lang="fr-BE" b="1" dirty="0" smtClean="0"/>
              <a:t>à défaut de l’envoi </a:t>
            </a:r>
            <a:r>
              <a:rPr lang="fr-BE" dirty="0" smtClean="0"/>
              <a:t>dans le délai de vingt jours au demandeur </a:t>
            </a:r>
            <a:r>
              <a:rPr lang="fr-BE" b="1" dirty="0" smtClean="0"/>
              <a:t>de l’accusé de réception</a:t>
            </a:r>
            <a:r>
              <a:rPr lang="fr-BE" dirty="0" smtClean="0"/>
              <a:t>, la demande est considérée comme recevable, </a:t>
            </a:r>
            <a:r>
              <a:rPr lang="fr-BE" b="1" dirty="0" smtClean="0"/>
              <a:t>l’administration communale fixe la date du premier jour de l’affichage</a:t>
            </a:r>
            <a:r>
              <a:rPr lang="fr-BE" dirty="0" smtClean="0"/>
              <a:t>.</a:t>
            </a:r>
          </a:p>
          <a:p>
            <a:endParaRPr lang="fr-BE" b="1" dirty="0" smtClean="0"/>
          </a:p>
          <a:p>
            <a:endParaRPr lang="fr-BE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CODT GAUCH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650992"/>
            <a:ext cx="1237488" cy="1207008"/>
          </a:xfrm>
          <a:prstGeom prst="snip1Rect">
            <a:avLst>
              <a:gd name="adj" fmla="val 50000"/>
            </a:avLst>
          </a:prstGeom>
        </p:spPr>
      </p:pic>
      <p:sp>
        <p:nvSpPr>
          <p:cNvPr id="12" name="ZoneTexte 11"/>
          <p:cNvSpPr txBox="1"/>
          <p:nvPr/>
        </p:nvSpPr>
        <p:spPr>
          <a:xfrm>
            <a:off x="0" y="0"/>
            <a:ext cx="9135399" cy="646331"/>
          </a:xfrm>
          <a:prstGeom prst="rect">
            <a:avLst/>
          </a:prstGeom>
          <a:solidFill>
            <a:schemeClr val="bg1">
              <a:alpha val="79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BE" sz="3600" b="1" dirty="0" smtClean="0">
                <a:solidFill>
                  <a:srgbClr val="378591"/>
                </a:solidFill>
              </a:rPr>
              <a:t>L’annonce de projet – Procédure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39551" y="1052736"/>
            <a:ext cx="806489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B35891"/>
                </a:solidFill>
              </a:rPr>
              <a:t>Pas d’annonce individuelle  !</a:t>
            </a:r>
          </a:p>
          <a:p>
            <a:endParaRPr lang="fr-BE" sz="2800" b="1" dirty="0" smtClean="0"/>
          </a:p>
          <a:p>
            <a:pPr>
              <a:buFont typeface="Wingdings" pitchFamily="2" charset="2"/>
              <a:buChar char="v"/>
            </a:pPr>
            <a:r>
              <a:rPr lang="fr-BE" b="1" dirty="0" smtClean="0"/>
              <a:t> Consultation du dossier</a:t>
            </a:r>
          </a:p>
          <a:p>
            <a:endParaRPr lang="fr-BE" sz="1200" b="1" dirty="0" smtClean="0">
              <a:solidFill>
                <a:srgbClr val="B35891"/>
              </a:solidFill>
            </a:endParaRPr>
          </a:p>
          <a:p>
            <a:r>
              <a:rPr lang="fr-BE" dirty="0" smtClean="0"/>
              <a:t>Le dossier peut être consulté gratuitement </a:t>
            </a:r>
            <a:r>
              <a:rPr lang="fr-BE" b="1" dirty="0" smtClean="0"/>
              <a:t>à l’administration communale</a:t>
            </a:r>
            <a:r>
              <a:rPr lang="fr-BE" dirty="0" smtClean="0"/>
              <a:t>.</a:t>
            </a:r>
          </a:p>
          <a:p>
            <a:endParaRPr lang="fr-BE" dirty="0" smtClean="0"/>
          </a:p>
          <a:p>
            <a:pPr>
              <a:buFont typeface="Wingdings" pitchFamily="2" charset="2"/>
              <a:buChar char="v"/>
            </a:pPr>
            <a:r>
              <a:rPr lang="fr-BE" b="1" dirty="0" smtClean="0"/>
              <a:t> Envoi des réclamations</a:t>
            </a:r>
          </a:p>
          <a:p>
            <a:endParaRPr lang="fr-BE" sz="1200" dirty="0" smtClean="0"/>
          </a:p>
          <a:p>
            <a:pPr algn="just"/>
            <a:r>
              <a:rPr lang="fr-BE" dirty="0" smtClean="0"/>
              <a:t>Les réclamations et observations sont adressées au collège communal </a:t>
            </a:r>
            <a:r>
              <a:rPr lang="fr-BE" b="1" dirty="0" smtClean="0"/>
              <a:t>pendant</a:t>
            </a:r>
            <a:r>
              <a:rPr lang="fr-BE" dirty="0" smtClean="0"/>
              <a:t> la période de </a:t>
            </a:r>
            <a:r>
              <a:rPr lang="fr-BE" b="1" dirty="0" smtClean="0"/>
              <a:t>15 jours </a:t>
            </a:r>
            <a:r>
              <a:rPr lang="fr-BE" dirty="0" smtClean="0"/>
              <a:t>déterminée dans l’avis. </a:t>
            </a:r>
          </a:p>
          <a:p>
            <a:pPr algn="just"/>
            <a:endParaRPr lang="fr-BE" sz="800" dirty="0" smtClean="0"/>
          </a:p>
          <a:p>
            <a:pPr algn="just"/>
            <a:r>
              <a:rPr lang="fr-BE" b="1" dirty="0" smtClean="0"/>
              <a:t>L’affichage est réalisé au plus tard cinq jours avant la période de 15 jours </a:t>
            </a:r>
            <a:r>
              <a:rPr lang="fr-BE" dirty="0" smtClean="0"/>
              <a:t>pour réclamer.</a:t>
            </a:r>
          </a:p>
          <a:p>
            <a:pPr algn="just"/>
            <a:endParaRPr lang="fr-BE" sz="3200" b="1" dirty="0" smtClean="0">
              <a:solidFill>
                <a:srgbClr val="B35891"/>
              </a:solidFill>
            </a:endParaRPr>
          </a:p>
          <a:p>
            <a:pPr algn="just"/>
            <a:r>
              <a:rPr lang="fr-BE" b="1" dirty="0" smtClean="0">
                <a:solidFill>
                  <a:srgbClr val="B35891"/>
                </a:solidFill>
              </a:rPr>
              <a:t>Pas de PV de clôture !</a:t>
            </a:r>
          </a:p>
          <a:p>
            <a:endParaRPr lang="fr-BE" b="1" dirty="0" smtClean="0"/>
          </a:p>
          <a:p>
            <a:endParaRPr lang="fr-BE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2217</TotalTime>
  <Words>1128</Words>
  <Application>Microsoft Office PowerPoint</Application>
  <PresentationFormat>Affichage à l'écran (4:3)</PresentationFormat>
  <Paragraphs>230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16</vt:i4>
      </vt:variant>
    </vt:vector>
  </HeadingPairs>
  <TitlesOfParts>
    <vt:vector size="19" baseType="lpstr">
      <vt:lpstr>Thème Office</vt:lpstr>
      <vt:lpstr>1_Conception personnalisée</vt:lpstr>
      <vt:lpstr>Conception personnalisée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DELECOUR</dc:creator>
  <cp:lastModifiedBy>102683</cp:lastModifiedBy>
  <cp:revision>168</cp:revision>
  <dcterms:created xsi:type="dcterms:W3CDTF">2017-01-23T20:37:12Z</dcterms:created>
  <dcterms:modified xsi:type="dcterms:W3CDTF">2017-02-13T10:06:59Z</dcterms:modified>
</cp:coreProperties>
</file>