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3" r:id="rId2"/>
    <p:sldId id="295" r:id="rId3"/>
    <p:sldId id="270" r:id="rId4"/>
    <p:sldId id="301" r:id="rId5"/>
    <p:sldId id="302" r:id="rId6"/>
    <p:sldId id="306" r:id="rId7"/>
    <p:sldId id="258" r:id="rId8"/>
    <p:sldId id="273" r:id="rId9"/>
    <p:sldId id="287" r:id="rId10"/>
    <p:sldId id="272" r:id="rId11"/>
    <p:sldId id="291" r:id="rId12"/>
    <p:sldId id="278" r:id="rId13"/>
    <p:sldId id="274" r:id="rId14"/>
    <p:sldId id="276" r:id="rId15"/>
    <p:sldId id="279" r:id="rId16"/>
    <p:sldId id="280" r:id="rId17"/>
    <p:sldId id="281" r:id="rId18"/>
    <p:sldId id="265" r:id="rId19"/>
    <p:sldId id="282" r:id="rId20"/>
    <p:sldId id="299" r:id="rId21"/>
    <p:sldId id="304" r:id="rId22"/>
    <p:sldId id="283" r:id="rId23"/>
    <p:sldId id="284" r:id="rId24"/>
    <p:sldId id="286" r:id="rId25"/>
    <p:sldId id="290" r:id="rId26"/>
    <p:sldId id="303" r:id="rId27"/>
    <p:sldId id="297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A5E4B167-A35F-674E-8412-B502C8F5FCC3}">
          <p14:sldIdLst>
            <p14:sldId id="293"/>
            <p14:sldId id="295"/>
            <p14:sldId id="270"/>
            <p14:sldId id="301"/>
            <p14:sldId id="302"/>
            <p14:sldId id="306"/>
            <p14:sldId id="258"/>
            <p14:sldId id="273"/>
            <p14:sldId id="287"/>
            <p14:sldId id="272"/>
            <p14:sldId id="291"/>
            <p14:sldId id="278"/>
            <p14:sldId id="274"/>
            <p14:sldId id="275"/>
            <p14:sldId id="305"/>
            <p14:sldId id="276"/>
            <p14:sldId id="279"/>
            <p14:sldId id="280"/>
            <p14:sldId id="281"/>
            <p14:sldId id="265"/>
            <p14:sldId id="282"/>
            <p14:sldId id="299"/>
            <p14:sldId id="304"/>
            <p14:sldId id="283"/>
            <p14:sldId id="284"/>
            <p14:sldId id="286"/>
            <p14:sldId id="290"/>
            <p14:sldId id="303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C68"/>
    <a:srgbClr val="44839D"/>
    <a:srgbClr val="378591"/>
    <a:srgbClr val="FF00FF"/>
    <a:srgbClr val="67C7F0"/>
    <a:srgbClr val="243658"/>
    <a:srgbClr val="B23142"/>
    <a:srgbClr val="B35891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0546"/>
  </p:normalViewPr>
  <p:slideViewPr>
    <p:cSldViewPr snapToGrid="0" snapToObjects="1">
      <p:cViewPr>
        <p:scale>
          <a:sx n="70" d="100"/>
          <a:sy n="70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8314C-AB5A-C443-9E37-E9D66FBACE30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F118D-2865-614E-875B-90A7719DF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838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644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Bonjour,</a:t>
            </a:r>
          </a:p>
          <a:p>
            <a:r>
              <a:rPr lang="fr-FR" dirty="0" smtClean="0"/>
              <a:t>J’ai la chance de vous présenter non pas un livre</a:t>
            </a:r>
            <a:r>
              <a:rPr lang="fr-FR" baseline="0" dirty="0" smtClean="0"/>
              <a:t> du </a:t>
            </a:r>
            <a:r>
              <a:rPr lang="fr-FR" baseline="0" dirty="0" err="1" smtClean="0"/>
              <a:t>CoDT</a:t>
            </a:r>
            <a:r>
              <a:rPr lang="fr-FR" baseline="0" dirty="0" smtClean="0"/>
              <a:t> mais DEUX livres, à savoir les livres V et VI.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844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Développer les enjeux vis-à-vis des friches et de leur</a:t>
            </a:r>
            <a:r>
              <a:rPr lang="fr-FR" baseline="0" dirty="0" smtClean="0"/>
              <a:t> redéveloppement </a:t>
            </a:r>
          </a:p>
          <a:p>
            <a:r>
              <a:rPr lang="fr-FR" baseline="0" dirty="0" smtClean="0"/>
              <a:t>Préciser les actions du GW : FEDER, Plan Marshall, Appel à projets</a:t>
            </a:r>
          </a:p>
          <a:p>
            <a:r>
              <a:rPr lang="fr-FR" baseline="0" dirty="0" smtClean="0"/>
              <a:t>Faire le lien avec l’inventaire SAR et sa prochaine diffusion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102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Expliquer ce</a:t>
            </a:r>
            <a:r>
              <a:rPr lang="fr-FR" baseline="0" dirty="0" smtClean="0"/>
              <a:t> que c’est un SAR : on se limite plus au friches économiques à l’abandon mais tout bâtiment considéré comme déstructurant</a:t>
            </a:r>
          </a:p>
          <a:p>
            <a:r>
              <a:rPr lang="fr-FR" baseline="0" dirty="0" smtClean="0"/>
              <a:t>Soit école, </a:t>
            </a:r>
            <a:r>
              <a:rPr lang="fr-BE" dirty="0" smtClean="0"/>
              <a:t>usines, écoles, bâtiments administratifs, </a:t>
            </a:r>
            <a:r>
              <a:rPr lang="fr-BE" dirty="0" err="1" smtClean="0"/>
              <a:t>etc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071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qu’un SAR n’est pas un outil</a:t>
            </a:r>
            <a:r>
              <a:rPr lang="fr-FR" baseline="0" dirty="0" smtClean="0"/>
              <a:t> </a:t>
            </a:r>
            <a:r>
              <a:rPr lang="fr-FR" baseline="0" dirty="0" smtClean="0"/>
              <a:t>de planification: aujourd’hui on </a:t>
            </a:r>
            <a:r>
              <a:rPr lang="fr-FR" baseline="0" dirty="0" smtClean="0"/>
              <a:t>utilise plus les SAR pour s’écarter du plan de secteur, d’un règlement communal et </a:t>
            </a:r>
            <a:r>
              <a:rPr lang="fr-FR" baseline="0" dirty="0" smtClean="0"/>
              <a:t>autre, alors que sa vocation est de permettre de bénéficier de subventions pour sa réhabilitation</a:t>
            </a:r>
            <a:endParaRPr lang="fr-FR" baseline="0" dirty="0" smtClean="0"/>
          </a:p>
          <a:p>
            <a:r>
              <a:rPr lang="fr-FR" baseline="0" dirty="0" smtClean="0"/>
              <a:t>Procédure unique : en une seul phase, on détermine le périmètre et les travaux éligibles dans le cadre de subvention de la région wallonne</a:t>
            </a:r>
          </a:p>
          <a:p>
            <a:r>
              <a:rPr lang="fr-FR" baseline="0" dirty="0" smtClean="0"/>
              <a:t>Plus de RIE. En effet, il s’agit ici de périmètre et non de plan </a:t>
            </a:r>
            <a:r>
              <a:rPr lang="mr-IN" baseline="0" dirty="0" smtClean="0"/>
              <a:t>–</a:t>
            </a:r>
            <a:r>
              <a:rPr lang="fr-FR" baseline="0" dirty="0" smtClean="0"/>
              <a:t> schéma. De cette manière, fini la confusion classique lors de l’enquête publique ou les remarques portent sur un projet et non sur le périmètre</a:t>
            </a:r>
          </a:p>
          <a:p>
            <a:r>
              <a:rPr lang="fr-FR" baseline="0" dirty="0" smtClean="0"/>
              <a:t>De plus, on évite de réaliser deux fois l’</a:t>
            </a:r>
            <a:r>
              <a:rPr lang="fr-FR" baseline="0" dirty="0" err="1" smtClean="0"/>
              <a:t>évalutation</a:t>
            </a:r>
            <a:r>
              <a:rPr lang="fr-FR" baseline="0" dirty="0" smtClean="0"/>
              <a:t> environnementale (stade périmètre + stade permis)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336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914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PRU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vise toujours à dynamiser, développer et renforcer le potentiel des centres de villes et de villages.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l’outil concerne tant les zones bâties en milieu urbain qu’en milieu rural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053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Deux procédures</a:t>
            </a:r>
            <a:r>
              <a:rPr lang="fr-FR" baseline="0" dirty="0" smtClean="0"/>
              <a:t> introduites en parallèle mais dépendantes l’une de l’autre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 des règles relatives à l’adoption du périmètre, ni à celles relatives à la demande de permis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SEULE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enquête publique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SEUL acte administratif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919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18D-2865-614E-875B-90A7719DFBF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617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39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528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718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966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09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519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018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885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23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0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E20-A998-6B47-9BA3-36E28AD3E66C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5580961"/>
            <a:ext cx="9144000" cy="12770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2333-6652-D64C-88C8-97701B4A2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155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ieddepage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63184"/>
            <a:ext cx="9144000" cy="1194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98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CE20-A998-6B47-9BA3-36E28AD3E66C}" type="datetimeFigureOut">
              <a:rPr lang="fr-FR" smtClean="0"/>
              <a:pPr/>
              <a:t>03/02/2017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2333-6652-D64C-88C8-97701B4A24B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541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E8C6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3589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7859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B2314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43658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6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34800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BE" sz="3000" b="1" dirty="0" smtClean="0">
                <a:solidFill>
                  <a:srgbClr val="EE8C68"/>
                </a:solidFill>
              </a:rPr>
              <a:t>PROCEDURES  CONJOINTES</a:t>
            </a:r>
          </a:p>
          <a:p>
            <a:pPr marL="808038" lvl="1" indent="-350838"/>
            <a:r>
              <a:rPr lang="fr-BE" dirty="0" smtClean="0"/>
              <a:t>Deux possibilités de procédure périmètre-permis sont instaurées dans le cadre des outils opérationnels : </a:t>
            </a:r>
          </a:p>
          <a:p>
            <a:pPr lvl="2" algn="just"/>
            <a:r>
              <a:rPr lang="fr-BE" sz="2600" dirty="0" smtClean="0"/>
              <a:t>soit </a:t>
            </a:r>
            <a:r>
              <a:rPr lang="fr-BE" sz="2600" b="1" dirty="0" smtClean="0"/>
              <a:t>l’adoption d’un périmètre SAR ou SRPE </a:t>
            </a:r>
          </a:p>
          <a:p>
            <a:pPr lvl="2" algn="just"/>
            <a:r>
              <a:rPr lang="fr-BE" sz="2600" dirty="0" smtClean="0"/>
              <a:t>soit </a:t>
            </a:r>
            <a:r>
              <a:rPr lang="fr-BE" sz="2600" b="1" dirty="0" smtClean="0"/>
              <a:t>l’adoption d’un PRU </a:t>
            </a:r>
          </a:p>
          <a:p>
            <a:pPr marL="1169988" lvl="2" indent="0" algn="just">
              <a:buNone/>
            </a:pPr>
            <a:r>
              <a:rPr lang="fr-BE" sz="2600" dirty="0" smtClean="0"/>
              <a:t>menée conjointement </a:t>
            </a:r>
            <a:r>
              <a:rPr lang="fr-BE" sz="2600" dirty="0" smtClean="0"/>
              <a:t>avec </a:t>
            </a:r>
            <a:r>
              <a:rPr lang="fr-BE" sz="2600" dirty="0" smtClean="0"/>
              <a:t>une</a:t>
            </a:r>
            <a:r>
              <a:rPr lang="fr-BE" sz="2600" dirty="0"/>
              <a:t> </a:t>
            </a:r>
            <a:r>
              <a:rPr lang="fr-BE" sz="2600" dirty="0" smtClean="0"/>
              <a:t>procédure </a:t>
            </a:r>
            <a:r>
              <a:rPr lang="fr-BE" sz="2600" dirty="0"/>
              <a:t>relative au permis d’urbanisme, permis d’urbanisation, permis d’environnement, permis unique, </a:t>
            </a:r>
            <a:r>
              <a:rPr lang="fr-BE" sz="2600" dirty="0" smtClean="0"/>
              <a:t>permis </a:t>
            </a:r>
            <a:r>
              <a:rPr lang="fr-BE" sz="2600" dirty="0"/>
              <a:t>technique de </a:t>
            </a:r>
            <a:r>
              <a:rPr lang="fr-BE" sz="2600" dirty="0" smtClean="0"/>
              <a:t>voirie</a:t>
            </a:r>
            <a:endParaRPr lang="fr-BE" sz="2600" dirty="0">
              <a:solidFill>
                <a:srgbClr val="FF00FF"/>
              </a:solidFill>
            </a:endParaRPr>
          </a:p>
          <a:p>
            <a:pPr lvl="2"/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AT &amp;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8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lvl="0" indent="-514350">
              <a:lnSpc>
                <a:spcPct val="110000"/>
              </a:lnSpc>
              <a:buFont typeface="+mj-lt"/>
              <a:buAutoNum type="arabicPeriod" startAt="3"/>
            </a:pPr>
            <a:r>
              <a:rPr lang="fr-BE" sz="12000" b="1" dirty="0">
                <a:solidFill>
                  <a:srgbClr val="EE8C68"/>
                </a:solidFill>
              </a:rPr>
              <a:t>PROCEDURES CONJOINTES</a:t>
            </a:r>
          </a:p>
          <a:p>
            <a:pPr lvl="1" algn="just"/>
            <a:r>
              <a:rPr lang="fr-BE" sz="11200" b="1" dirty="0" smtClean="0"/>
              <a:t>Procédures</a:t>
            </a:r>
            <a:r>
              <a:rPr lang="fr-BE" sz="11200" dirty="0" smtClean="0"/>
              <a:t> </a:t>
            </a:r>
            <a:r>
              <a:rPr lang="fr-BE" sz="11200" dirty="0"/>
              <a:t>d’instruction du périmètre et du permis s’effectuent </a:t>
            </a:r>
            <a:r>
              <a:rPr lang="fr-BE" sz="11200" b="1" dirty="0" smtClean="0"/>
              <a:t>parallèlement </a:t>
            </a:r>
            <a:r>
              <a:rPr lang="fr-BE" sz="11200" dirty="0"/>
              <a:t>selon leur </a:t>
            </a:r>
            <a:r>
              <a:rPr lang="fr-BE" sz="11200" dirty="0" smtClean="0"/>
              <a:t>propres règles</a:t>
            </a:r>
            <a:endParaRPr lang="fr-BE" sz="11200" dirty="0"/>
          </a:p>
          <a:p>
            <a:pPr lvl="1" algn="just"/>
            <a:r>
              <a:rPr lang="fr-BE" sz="11200" dirty="0" smtClean="0"/>
              <a:t>Contenu </a:t>
            </a:r>
            <a:r>
              <a:rPr lang="fr-BE" sz="11200" dirty="0"/>
              <a:t>du dossier = éléments requis pour le volet périmètre et </a:t>
            </a:r>
            <a:r>
              <a:rPr lang="fr-BE" sz="11200" dirty="0" smtClean="0"/>
              <a:t>pour le </a:t>
            </a:r>
            <a:r>
              <a:rPr lang="fr-BE" sz="11200" dirty="0"/>
              <a:t>volet permis </a:t>
            </a:r>
          </a:p>
          <a:p>
            <a:pPr lvl="1" algn="just"/>
            <a:r>
              <a:rPr lang="fr-BE" sz="11200" b="1" dirty="0" smtClean="0"/>
              <a:t>Plus </a:t>
            </a:r>
            <a:r>
              <a:rPr lang="fr-BE" sz="11200" b="1" dirty="0"/>
              <a:t>de rapport des incidences environnementales </a:t>
            </a:r>
            <a:r>
              <a:rPr lang="fr-BE" sz="11200" dirty="0" smtClean="0"/>
              <a:t>mais uniquement </a:t>
            </a:r>
            <a:r>
              <a:rPr lang="fr-BE" sz="11200" dirty="0"/>
              <a:t>l’évaluation environnementale liée au projet (notice EIE ou EIE</a:t>
            </a:r>
            <a:r>
              <a:rPr lang="fr-BE" sz="11200" dirty="0" smtClean="0"/>
              <a:t>)</a:t>
            </a:r>
          </a:p>
          <a:p>
            <a:pPr lvl="1" algn="just"/>
            <a:r>
              <a:rPr lang="fr-BE" sz="11200" dirty="0" smtClean="0"/>
              <a:t>Enquête </a:t>
            </a:r>
            <a:r>
              <a:rPr lang="fr-BE" sz="11200" dirty="0"/>
              <a:t>publique </a:t>
            </a:r>
            <a:r>
              <a:rPr lang="fr-BE" sz="11200" b="1" dirty="0" smtClean="0"/>
              <a:t>unique</a:t>
            </a:r>
            <a:endParaRPr lang="fr-BE" sz="11200" b="1" dirty="0"/>
          </a:p>
          <a:p>
            <a:pPr lvl="1" algn="just"/>
            <a:r>
              <a:rPr lang="fr-BE" sz="11200" b="1" dirty="0" smtClean="0"/>
              <a:t>L’arrêté</a:t>
            </a:r>
            <a:r>
              <a:rPr lang="fr-BE" sz="11200" dirty="0" smtClean="0"/>
              <a:t> relatif </a:t>
            </a:r>
            <a:r>
              <a:rPr lang="fr-BE" sz="11200" dirty="0"/>
              <a:t>au périmètre </a:t>
            </a:r>
            <a:r>
              <a:rPr lang="fr-BE" sz="11200" dirty="0" smtClean="0"/>
              <a:t>SAR/SRPE/PRU </a:t>
            </a:r>
            <a:r>
              <a:rPr lang="fr-BE" sz="11200" b="1" dirty="0" smtClean="0"/>
              <a:t>vaut permis d’urbanisme</a:t>
            </a:r>
            <a:endParaRPr lang="fr-BE" sz="11200" b="1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AT &amp;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5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fr-BE" sz="3000" b="1" dirty="0">
                <a:solidFill>
                  <a:srgbClr val="EE8C68"/>
                </a:solidFill>
              </a:rPr>
              <a:t>PROCEDURES </a:t>
            </a:r>
            <a:r>
              <a:rPr lang="fr-BE" sz="3000" b="1" dirty="0" smtClean="0">
                <a:solidFill>
                  <a:srgbClr val="EE8C68"/>
                </a:solidFill>
              </a:rPr>
              <a:t>CONJOINTES</a:t>
            </a:r>
            <a:endParaRPr lang="fr-BE" sz="3000" b="1" dirty="0">
              <a:solidFill>
                <a:srgbClr val="EE8C68"/>
              </a:solidFill>
            </a:endParaRPr>
          </a:p>
          <a:p>
            <a:pPr lvl="1"/>
            <a:r>
              <a:rPr lang="fr-FR" dirty="0" smtClean="0"/>
              <a:t>Ces </a:t>
            </a:r>
            <a:r>
              <a:rPr lang="fr-FR" b="1" dirty="0" smtClean="0"/>
              <a:t>deux</a:t>
            </a:r>
            <a:r>
              <a:rPr lang="fr-FR" dirty="0" smtClean="0"/>
              <a:t> possibilités ont pour objectif commun de réduire les délais :</a:t>
            </a:r>
          </a:p>
          <a:p>
            <a:pPr lvl="2"/>
            <a:r>
              <a:rPr lang="fr-FR" sz="2800" dirty="0" smtClean="0"/>
              <a:t>A l’attention des </a:t>
            </a:r>
            <a:r>
              <a:rPr lang="fr-FR" sz="2800" b="1" dirty="0" smtClean="0"/>
              <a:t>pouvoirs publics</a:t>
            </a:r>
            <a:r>
              <a:rPr lang="fr-FR" sz="2800" dirty="0" smtClean="0"/>
              <a:t> afin d’accélérer la réhabilitation des friches dans le cadre d’actions prioritaires du Gouvernement </a:t>
            </a:r>
          </a:p>
          <a:p>
            <a:pPr lvl="2"/>
            <a:r>
              <a:rPr lang="fr-FR" sz="2800" dirty="0" smtClean="0"/>
              <a:t>A l’attention des </a:t>
            </a:r>
            <a:r>
              <a:rPr lang="fr-FR" sz="2800" b="1" dirty="0" smtClean="0"/>
              <a:t>développeurs</a:t>
            </a:r>
            <a:r>
              <a:rPr lang="fr-FR" sz="2800" dirty="0" smtClean="0"/>
              <a:t> de projets via un cadrage des délais de procédures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AT &amp;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9048048"/>
              </p:ext>
            </p:extLst>
          </p:nvPr>
        </p:nvGraphicFramePr>
        <p:xfrm>
          <a:off x="457200" y="1727202"/>
          <a:ext cx="8229600" cy="269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731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CWATUP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 smtClean="0">
                          <a:solidFill>
                            <a:schemeClr val="tx1"/>
                          </a:solidFill>
                        </a:rPr>
                        <a:t>CoDT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359">
                <a:tc>
                  <a:txBody>
                    <a:bodyPr/>
                    <a:lstStyle/>
                    <a:p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L’assainissement du sol jusqu’à </a:t>
                      </a:r>
                      <a:r>
                        <a:rPr lang="fr-FR" sz="2000" b="1" kern="1200" dirty="0" smtClean="0">
                          <a:solidFill>
                            <a:srgbClr val="3785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25 % 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travaux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Plus de limite à l’assainissement du sol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2354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Actes et travaux de réhabilitation/rénovation :</a:t>
                      </a:r>
                    </a:p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Prise en charge à </a:t>
                      </a:r>
                      <a:r>
                        <a:rPr lang="fr-FR" sz="2000" b="1" dirty="0" smtClean="0">
                          <a:solidFill>
                            <a:srgbClr val="378591"/>
                          </a:solidFill>
                        </a:rPr>
                        <a:t>100 %</a:t>
                      </a:r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Actes et travaux de réhabilitation/rénovation 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378591"/>
                          </a:solidFill>
                        </a:rPr>
                        <a:t>80 % 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sur la 1</a:t>
                      </a:r>
                      <a:r>
                        <a:rPr lang="fr-FR" sz="2000" baseline="30000" dirty="0" smtClean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tranche de 1 million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baseline="0" dirty="0" smtClean="0">
                          <a:solidFill>
                            <a:srgbClr val="378591"/>
                          </a:solidFill>
                        </a:rPr>
                        <a:t>50 % 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sur le solde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000126"/>
            <a:ext cx="8229600" cy="7270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8C68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3589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7859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B2314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4365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>
              <a:buClr>
                <a:srgbClr val="EE8C68"/>
              </a:buClr>
              <a:buFont typeface="+mj-lt"/>
              <a:buAutoNum type="arabicPeriod" startAt="4"/>
            </a:pPr>
            <a:r>
              <a:rPr lang="fr-FR" sz="3000" b="1" dirty="0" smtClean="0">
                <a:solidFill>
                  <a:srgbClr val="EE8C68"/>
                </a:solidFill>
              </a:rPr>
              <a:t>DISPOSITIONS FINANCIÈRES 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AT &amp;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48197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fr-FR" sz="2400" dirty="0" smtClean="0">
                <a:solidFill>
                  <a:srgbClr val="EE8C68"/>
                </a:solidFill>
              </a:rPr>
              <a:t>Objectif :</a:t>
            </a:r>
            <a:r>
              <a:rPr lang="fr-FR" sz="2400" dirty="0" smtClean="0"/>
              <a:t> Rationaliser les coûts </a:t>
            </a:r>
            <a:r>
              <a:rPr lang="fr-FR" sz="2400" dirty="0" smtClean="0"/>
              <a:t>et </a:t>
            </a:r>
            <a:r>
              <a:rPr lang="fr-FR" sz="2400" dirty="0" smtClean="0"/>
              <a:t>inciter les </a:t>
            </a:r>
            <a:r>
              <a:rPr lang="fr-FR" sz="2400" dirty="0" smtClean="0"/>
              <a:t>opérateurs à présenter des dossiers plus performants </a:t>
            </a:r>
            <a:r>
              <a:rPr lang="fr-FR" sz="2400" dirty="0" smtClean="0"/>
              <a:t> 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30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/>
          </a:bodyPr>
          <a:lstStyle/>
          <a:p>
            <a:pPr marL="514350" lvl="1" indent="-514350">
              <a:buClr>
                <a:srgbClr val="EE8C68"/>
              </a:buClr>
              <a:buFont typeface="+mj-lt"/>
              <a:buAutoNum type="arabicPeriod"/>
            </a:pPr>
            <a:r>
              <a:rPr lang="fr-FR" sz="3000" b="1" dirty="0" smtClean="0">
                <a:solidFill>
                  <a:srgbClr val="EE8C68"/>
                </a:solidFill>
              </a:rPr>
              <a:t>PROCÉDURES D’EXPROPRIATION </a:t>
            </a:r>
          </a:p>
          <a:p>
            <a:pPr lvl="1"/>
            <a:r>
              <a:rPr lang="fr-FR" dirty="0" smtClean="0"/>
              <a:t>Adaptation au niveau des nouveaux outils </a:t>
            </a:r>
            <a:r>
              <a:rPr lang="fr-FR" dirty="0"/>
              <a:t>du </a:t>
            </a:r>
            <a:r>
              <a:rPr lang="fr-FR" dirty="0" err="1"/>
              <a:t>CoDT</a:t>
            </a:r>
            <a:r>
              <a:rPr lang="fr-FR" dirty="0"/>
              <a:t> (ZEC, ZER,</a:t>
            </a:r>
            <a:r>
              <a:rPr lang="mr-IN" dirty="0"/>
              <a:t>…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efonte </a:t>
            </a:r>
            <a:r>
              <a:rPr lang="fr-FR" dirty="0"/>
              <a:t>de l’actuel </a:t>
            </a:r>
            <a:r>
              <a:rPr lang="fr-FR" b="1" dirty="0"/>
              <a:t>article 58</a:t>
            </a:r>
            <a:r>
              <a:rPr lang="fr-FR" dirty="0"/>
              <a:t>, alinéa 1er du CWATUP et de l’actuel </a:t>
            </a:r>
            <a:r>
              <a:rPr lang="fr-FR" b="1" dirty="0"/>
              <a:t>article 181</a:t>
            </a:r>
            <a:r>
              <a:rPr lang="fr-FR" dirty="0"/>
              <a:t>, alinéa 1er du CWATUP</a:t>
            </a:r>
            <a:r>
              <a:rPr lang="fr-FR" dirty="0" smtClean="0"/>
              <a:t>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997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sz="3000" b="1" dirty="0" smtClean="0">
                <a:solidFill>
                  <a:srgbClr val="EE8C68"/>
                </a:solidFill>
              </a:rPr>
              <a:t>DROIT DE PRÉEMPTION</a:t>
            </a:r>
          </a:p>
          <a:p>
            <a:pPr lvl="1"/>
            <a:r>
              <a:rPr lang="fr-FR" dirty="0" smtClean="0"/>
              <a:t>Adaptation </a:t>
            </a:r>
            <a:r>
              <a:rPr lang="fr-FR" dirty="0"/>
              <a:t>au niveau des nouveaux outils du </a:t>
            </a:r>
            <a:r>
              <a:rPr lang="fr-FR" dirty="0" err="1"/>
              <a:t>CoDT</a:t>
            </a:r>
            <a:r>
              <a:rPr lang="fr-FR" dirty="0"/>
              <a:t> (ZEC, ZER,</a:t>
            </a:r>
            <a:r>
              <a:rPr lang="mr-IN" dirty="0"/>
              <a:t>…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Durée du droit de préemption : </a:t>
            </a:r>
            <a:r>
              <a:rPr lang="fr-FR" b="1" dirty="0"/>
              <a:t>5 ans </a:t>
            </a:r>
            <a:r>
              <a:rPr lang="fr-FR" b="1" dirty="0">
                <a:sym typeface="Wingdings"/>
              </a:rPr>
              <a:t> 15 ans</a:t>
            </a:r>
            <a:r>
              <a:rPr lang="fr-FR" dirty="0">
                <a:sym typeface="Wingdings"/>
              </a:rPr>
              <a:t>, renouvelable par période de maximum 5 ans</a:t>
            </a:r>
            <a:endParaRPr lang="fr-FR" dirty="0"/>
          </a:p>
          <a:p>
            <a:pPr marL="514350" indent="-514350">
              <a:buFont typeface="+mj-lt"/>
              <a:buAutoNum type="arabicPeriod" startAt="2"/>
            </a:pPr>
            <a:r>
              <a:rPr lang="fr-FR" b="1" dirty="0" smtClean="0">
                <a:solidFill>
                  <a:srgbClr val="EE8C68"/>
                </a:solidFill>
              </a:rPr>
              <a:t>REMEMBREMENT ET RELOTISSEMENT </a:t>
            </a:r>
          </a:p>
          <a:p>
            <a:pPr lvl="1"/>
            <a:r>
              <a:rPr lang="fr-FR" dirty="0" smtClean="0"/>
              <a:t>Reprise des </a:t>
            </a:r>
            <a:r>
              <a:rPr lang="fr-FR" dirty="0"/>
              <a:t>actuels articles 72 à </a:t>
            </a:r>
            <a:r>
              <a:rPr lang="fr-FR" dirty="0" smtClean="0"/>
              <a:t>75 du </a:t>
            </a:r>
            <a:r>
              <a:rPr lang="fr-FR" dirty="0"/>
              <a:t>CWATUP.</a:t>
            </a:r>
          </a:p>
          <a:p>
            <a:pPr lvl="1"/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4445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6"/>
            <a:ext cx="8229600" cy="38198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b="1" dirty="0" smtClean="0">
                <a:solidFill>
                  <a:srgbClr val="EE8C68"/>
                </a:solidFill>
              </a:rPr>
              <a:t>MOINS-VALUES</a:t>
            </a:r>
          </a:p>
          <a:p>
            <a:pPr lvl="1"/>
            <a:r>
              <a:rPr lang="fr-FR" dirty="0" smtClean="0"/>
              <a:t>Il </a:t>
            </a:r>
            <a:r>
              <a:rPr lang="fr-FR" dirty="0"/>
              <a:t>s’agit de la reprise des mécanismes des articles 70 et 71 actuels du </a:t>
            </a:r>
            <a:r>
              <a:rPr lang="fr-FR" dirty="0" smtClean="0"/>
              <a:t>CWATUP</a:t>
            </a:r>
            <a:r>
              <a:rPr lang="fr-FR" dirty="0"/>
              <a:t>,</a:t>
            </a:r>
            <a:r>
              <a:rPr lang="fr-FR" dirty="0" smtClean="0"/>
              <a:t> restructurés </a:t>
            </a:r>
            <a:r>
              <a:rPr lang="fr-FR" dirty="0"/>
              <a:t>et </a:t>
            </a:r>
            <a:r>
              <a:rPr lang="fr-FR" dirty="0" smtClean="0"/>
              <a:t>divisés </a:t>
            </a:r>
            <a:r>
              <a:rPr lang="fr-FR" dirty="0"/>
              <a:t>en de multiples articles pour bien identifier les hypothèses 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d’absence </a:t>
            </a:r>
            <a:r>
              <a:rPr lang="fr-FR" dirty="0"/>
              <a:t>d’indemnisation, </a:t>
            </a:r>
            <a:r>
              <a:rPr lang="fr-FR" dirty="0" smtClean="0"/>
              <a:t>réduction </a:t>
            </a:r>
            <a:r>
              <a:rPr lang="fr-FR" dirty="0"/>
              <a:t>ou de refus d’indemnisations, </a:t>
            </a:r>
            <a:endParaRPr lang="fr-FR" dirty="0" smtClean="0"/>
          </a:p>
          <a:p>
            <a:pPr lvl="2"/>
            <a:r>
              <a:rPr lang="fr-FR" dirty="0" smtClean="0"/>
              <a:t>le </a:t>
            </a:r>
            <a:r>
              <a:rPr lang="fr-FR" dirty="0"/>
              <a:t>droit à </a:t>
            </a:r>
            <a:r>
              <a:rPr lang="fr-FR" dirty="0" smtClean="0"/>
              <a:t>l’indemnisation, 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calcul de l’indemnité</a:t>
            </a:r>
            <a:r>
              <a:rPr lang="fr-FR" dirty="0" smtClean="0"/>
              <a:t>,</a:t>
            </a:r>
            <a:r>
              <a:rPr lang="mr-IN" dirty="0" smtClean="0"/>
              <a:t>…</a:t>
            </a: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15015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b="1" dirty="0" smtClean="0">
                <a:solidFill>
                  <a:srgbClr val="EE8C68"/>
                </a:solidFill>
              </a:rPr>
              <a:t>RÉGIME DES PLUS-VALUES</a:t>
            </a:r>
          </a:p>
          <a:p>
            <a:pPr lvl="1"/>
            <a:r>
              <a:rPr lang="fr-BE" dirty="0" smtClean="0"/>
              <a:t>Il </a:t>
            </a:r>
            <a:r>
              <a:rPr lang="fr-BE" dirty="0"/>
              <a:t>est instauré une taxe sur les plus-values (de 1% à 30%, par tranche), </a:t>
            </a:r>
            <a:r>
              <a:rPr lang="fr-BE" dirty="0" smtClean="0"/>
              <a:t>à la suite d’une modification du </a:t>
            </a:r>
            <a:r>
              <a:rPr lang="fr-BE" dirty="0"/>
              <a:t>plan de secteur </a:t>
            </a:r>
            <a:r>
              <a:rPr lang="fr-BE" dirty="0" smtClean="0"/>
              <a:t>qui donne </a:t>
            </a:r>
            <a:r>
              <a:rPr lang="fr-BE" dirty="0"/>
              <a:t>de la valeur </a:t>
            </a:r>
            <a:r>
              <a:rPr lang="fr-BE" dirty="0" smtClean="0"/>
              <a:t>à </a:t>
            </a:r>
            <a:r>
              <a:rPr lang="fr-BE" dirty="0" smtClean="0"/>
              <a:t>une </a:t>
            </a:r>
            <a:r>
              <a:rPr lang="fr-BE" dirty="0" smtClean="0"/>
              <a:t>parcelle </a:t>
            </a:r>
            <a:r>
              <a:rPr lang="fr-BE" dirty="0"/>
              <a:t>(bénéfice forfaitaire présumé). </a:t>
            </a:r>
            <a:endParaRPr lang="fr-BE" dirty="0" smtClean="0"/>
          </a:p>
          <a:p>
            <a:pPr lvl="1"/>
            <a:endParaRPr lang="fr-BE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155052"/>
            <a:ext cx="8229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1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go4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2440" y="6237312"/>
            <a:ext cx="476250" cy="447675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6477" y="1000125"/>
            <a:ext cx="4525963" cy="4525963"/>
          </a:xfr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457199" y="894071"/>
            <a:ext cx="3549277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B35891"/>
              </a:buClr>
              <a:buFont typeface="Arial"/>
              <a:buChar char="•"/>
            </a:pPr>
            <a:r>
              <a:rPr lang="fr-FR" sz="2600" dirty="0"/>
              <a:t>La partie taxée </a:t>
            </a:r>
            <a:r>
              <a:rPr lang="fr-FR" sz="2600" dirty="0" smtClean="0"/>
              <a:t>est </a:t>
            </a:r>
            <a:r>
              <a:rPr lang="fr-FR" sz="2600" dirty="0"/>
              <a:t>égale à </a:t>
            </a:r>
            <a:r>
              <a:rPr lang="fr-FR" sz="2600" b="1" dirty="0"/>
              <a:t>50 %</a:t>
            </a:r>
            <a:r>
              <a:rPr lang="fr-FR" sz="2600" dirty="0"/>
              <a:t> du montant </a:t>
            </a:r>
            <a:r>
              <a:rPr lang="fr-FR" sz="2600" dirty="0" smtClean="0"/>
              <a:t>forfaitaire </a:t>
            </a:r>
            <a:r>
              <a:rPr lang="fr-FR" sz="2600" dirty="0"/>
              <a:t>figurant au tableau suivant </a:t>
            </a:r>
            <a:r>
              <a:rPr lang="fr-FR" sz="2600" dirty="0" smtClean="0"/>
              <a:t>:</a:t>
            </a:r>
          </a:p>
          <a:p>
            <a:pPr marL="285750" indent="-285750">
              <a:spcBef>
                <a:spcPct val="20000"/>
              </a:spcBef>
              <a:buClr>
                <a:srgbClr val="B35891"/>
              </a:buClr>
              <a:buFont typeface="Arial"/>
              <a:buChar char="•"/>
            </a:pPr>
            <a:endParaRPr lang="fr-FR" sz="2600" dirty="0" smtClean="0"/>
          </a:p>
          <a:p>
            <a:pPr marL="285750" indent="-285750">
              <a:spcBef>
                <a:spcPct val="20000"/>
              </a:spcBef>
              <a:buClr>
                <a:srgbClr val="B35891"/>
              </a:buClr>
              <a:buFont typeface="Arial"/>
              <a:buChar char="•"/>
            </a:pPr>
            <a:endParaRPr lang="fr-FR" sz="2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8" y="3543300"/>
            <a:ext cx="3369127" cy="17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1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/>
          <a:lstStyle/>
          <a:p>
            <a:pPr lvl="1" algn="just"/>
            <a:r>
              <a:rPr lang="fr-FR" dirty="0" smtClean="0"/>
              <a:t>La taxe est établie par tranches </a:t>
            </a:r>
            <a:r>
              <a:rPr lang="fr-FR" dirty="0"/>
              <a:t>soumises séparément à un pourcentage d’imposition </a:t>
            </a:r>
            <a:r>
              <a:rPr lang="fr-FR" dirty="0" smtClean="0"/>
              <a:t>spécifique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28862"/>
            <a:ext cx="8229600" cy="28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3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50232"/>
            <a:ext cx="7772400" cy="128019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B35891"/>
                </a:solidFill>
              </a:rPr>
              <a:t>URBANISME OPERATIONNEL &amp; POLITIQUE FONCIERE</a:t>
            </a:r>
            <a:br>
              <a:rPr lang="fr-FR" b="1" dirty="0" smtClean="0">
                <a:solidFill>
                  <a:srgbClr val="B35891"/>
                </a:solidFill>
              </a:rPr>
            </a:br>
            <a:r>
              <a:rPr lang="fr-FR" sz="1300" b="1" dirty="0" smtClean="0">
                <a:solidFill>
                  <a:srgbClr val="B35891"/>
                </a:solidFill>
              </a:rPr>
              <a:t/>
            </a:r>
            <a:br>
              <a:rPr lang="fr-FR" sz="1300" b="1" dirty="0" smtClean="0">
                <a:solidFill>
                  <a:srgbClr val="B35891"/>
                </a:solidFill>
              </a:rPr>
            </a:br>
            <a:r>
              <a:rPr lang="fr-FR" sz="3100" b="1" dirty="0" smtClean="0">
                <a:solidFill>
                  <a:srgbClr val="378591"/>
                </a:solidFill>
              </a:rPr>
              <a:t>Cédric </a:t>
            </a:r>
            <a:r>
              <a:rPr lang="fr-FR" sz="3100" b="1" dirty="0">
                <a:solidFill>
                  <a:srgbClr val="378591"/>
                </a:solidFill>
              </a:rPr>
              <a:t>Dresse</a:t>
            </a:r>
            <a:r>
              <a:rPr lang="fr-FR" b="1" dirty="0">
                <a:solidFill>
                  <a:srgbClr val="378591"/>
                </a:solidFill>
              </a:rPr>
              <a:t/>
            </a:r>
            <a:br>
              <a:rPr lang="fr-FR" b="1" dirty="0">
                <a:solidFill>
                  <a:srgbClr val="378591"/>
                </a:solidFill>
              </a:rPr>
            </a:br>
            <a:endParaRPr lang="fr-FR" b="1" dirty="0">
              <a:solidFill>
                <a:srgbClr val="B3589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97" b="25625"/>
          <a:stretch/>
        </p:blipFill>
        <p:spPr>
          <a:xfrm>
            <a:off x="685800" y="2100028"/>
            <a:ext cx="7772400" cy="34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7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0253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b="1" dirty="0" smtClean="0">
                <a:solidFill>
                  <a:srgbClr val="EE8C68"/>
                </a:solidFill>
              </a:rPr>
              <a:t>PLUS-VALUES</a:t>
            </a:r>
          </a:p>
          <a:p>
            <a:pPr lvl="1"/>
            <a:r>
              <a:rPr lang="fr-BE" sz="3300" dirty="0" smtClean="0"/>
              <a:t>La </a:t>
            </a:r>
            <a:r>
              <a:rPr lang="fr-BE" sz="3300" dirty="0"/>
              <a:t>taxe est due lorsque deux conditions sont </a:t>
            </a:r>
            <a:r>
              <a:rPr lang="fr-BE" sz="3300" dirty="0" smtClean="0"/>
              <a:t>remplies :</a:t>
            </a:r>
            <a:endParaRPr lang="fr-BE" sz="3300" dirty="0"/>
          </a:p>
          <a:p>
            <a:pPr lvl="2">
              <a:buNone/>
            </a:pPr>
            <a:r>
              <a:rPr lang="fr-BE" sz="3300" dirty="0" smtClean="0"/>
              <a:t>1. Une </a:t>
            </a:r>
            <a:r>
              <a:rPr lang="fr-BE" sz="3300" dirty="0" smtClean="0"/>
              <a:t>parcelle bénéficie d’une ou plusieurs modifications </a:t>
            </a:r>
            <a:r>
              <a:rPr lang="fr-BE" sz="3300" dirty="0"/>
              <a:t>de destination suite </a:t>
            </a:r>
            <a:r>
              <a:rPr lang="fr-BE" sz="3300" dirty="0" smtClean="0"/>
              <a:t>à </a:t>
            </a:r>
            <a:r>
              <a:rPr lang="fr-BE" sz="3300" dirty="0"/>
              <a:t>l’élaboration ou à la révision de tout ou partie du plan de </a:t>
            </a:r>
            <a:r>
              <a:rPr lang="fr-BE" sz="3300" dirty="0" smtClean="0"/>
              <a:t>secteur</a:t>
            </a:r>
          </a:p>
          <a:p>
            <a:pPr lvl="2">
              <a:buNone/>
            </a:pPr>
            <a:r>
              <a:rPr lang="fr-BE" sz="3300" b="1" dirty="0" smtClean="0">
                <a:solidFill>
                  <a:srgbClr val="EE8C68"/>
                </a:solidFill>
              </a:rPr>
              <a:t>ET : </a:t>
            </a:r>
            <a:endParaRPr lang="fr-BE" sz="3300" b="1" dirty="0">
              <a:solidFill>
                <a:srgbClr val="EE8C68"/>
              </a:solidFill>
            </a:endParaRPr>
          </a:p>
          <a:p>
            <a:pPr lvl="2">
              <a:buNone/>
            </a:pPr>
            <a:r>
              <a:rPr lang="fr-BE" sz="3300" dirty="0" smtClean="0"/>
              <a:t>2. Soit </a:t>
            </a:r>
            <a:r>
              <a:rPr lang="fr-BE" sz="3300" dirty="0" smtClean="0"/>
              <a:t>:</a:t>
            </a:r>
          </a:p>
          <a:p>
            <a:pPr lvl="3"/>
            <a:r>
              <a:rPr lang="fr-BE" sz="3300" dirty="0" smtClean="0"/>
              <a:t>transmission </a:t>
            </a:r>
            <a:r>
              <a:rPr lang="fr-BE" sz="3300" dirty="0"/>
              <a:t>d’un droit réel par acte authentique et à titre </a:t>
            </a:r>
            <a:r>
              <a:rPr lang="fr-BE" sz="3300" dirty="0" smtClean="0"/>
              <a:t>onéreux</a:t>
            </a:r>
            <a:endParaRPr lang="fr-BE" sz="3300" dirty="0"/>
          </a:p>
          <a:p>
            <a:pPr lvl="3"/>
            <a:r>
              <a:rPr lang="fr-BE" sz="3300" dirty="0" smtClean="0"/>
              <a:t>obtention </a:t>
            </a:r>
            <a:r>
              <a:rPr lang="fr-BE" sz="3300" dirty="0"/>
              <a:t>d’un permis qui n’aurait pu être obtenu avec la destination </a:t>
            </a:r>
            <a:r>
              <a:rPr lang="fr-BE" sz="3300" dirty="0" smtClean="0"/>
              <a:t>initiale</a:t>
            </a:r>
          </a:p>
          <a:p>
            <a:pPr lvl="2"/>
            <a:endParaRPr lang="fr-BE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14273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221347" y="1004639"/>
            <a:ext cx="2858946" cy="45305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73146"/>
              </p:ext>
            </p:extLst>
          </p:nvPr>
        </p:nvGraphicFramePr>
        <p:xfrm>
          <a:off x="1197209" y="1118026"/>
          <a:ext cx="2682154" cy="429768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0"/>
                    </a:prstClr>
                  </a:outerShdw>
                </a:effectLst>
                <a:tableStyleId>{F2DE63D5-997A-4646-A377-4702673A728D}</a:tableStyleId>
              </a:tblPr>
              <a:tblGrid>
                <a:gridCol w="2682154"/>
              </a:tblGrid>
              <a:tr h="69865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TITRE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DE PROPRIETE</a:t>
                      </a:r>
                    </a:p>
                    <a:p>
                      <a:pPr algn="ctr"/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TERRAIN EN ZONE AGRICOLE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10473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65150" algn="l"/>
                        </a:tabLst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Création d’une zone d’habitat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65150" algn="l"/>
                        </a:tabLst>
                        <a:defRPr/>
                      </a:pP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65150" algn="l"/>
                        </a:tabLst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(Art. D.V.49, 1°)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47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Parcelle de 5.000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m2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72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23,77 €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/m2 x 5.000 m2 = 118.850 €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Taxe sur la tranche de 0 à 100.000 €= 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3.625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Taxe sur le solde = (118.850 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– 100.000)*0,08 = 1.508 €</a:t>
                      </a:r>
                    </a:p>
                    <a:p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Soit un total de 3.625 € + 1.508€ =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5.133 €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2160135"/>
              </p:ext>
            </p:extLst>
          </p:nvPr>
        </p:nvGraphicFramePr>
        <p:xfrm>
          <a:off x="5307479" y="1118026"/>
          <a:ext cx="2686683" cy="4303766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686683"/>
              </a:tblGrid>
              <a:tr h="858307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TITRE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DE PROPRIETE</a:t>
                      </a:r>
                    </a:p>
                    <a:p>
                      <a:pPr algn="ctr"/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TERRAIN EN ZONE AGRICOLE</a:t>
                      </a:r>
                      <a:endParaRPr lang="fr-F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792418">
                <a:tc>
                  <a:txBody>
                    <a:bodyPr/>
                    <a:lstStyle/>
                    <a:p>
                      <a:pPr marL="0" indent="0">
                        <a:tabLst>
                          <a:tab pos="565150" algn="l"/>
                        </a:tabLs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Création d’une zone d’activité économique</a:t>
                      </a:r>
                      <a:endParaRPr lang="cs-CZ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65150" algn="l"/>
                        </a:tabLst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(Art. D.V.49, 12°)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37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Parcelle de 5.000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m2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21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13,59 €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/m2 x 5.000 m2 = 67.950 €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Taxe sur la tranche de 0 à 50.000 €= 1.125 €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Taxe sur le solde =(67.950– 50.000)*0,05 = 897,50 €</a:t>
                      </a:r>
                    </a:p>
                    <a:p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Soit un total de 1.125 € + 897,50 € =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2.022,50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08813" y="1004639"/>
            <a:ext cx="2858946" cy="45305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398625"/>
            <a:ext cx="8229600" cy="7254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b="1" smtClean="0">
                <a:solidFill>
                  <a:srgbClr val="378591"/>
                </a:solidFill>
              </a:rPr>
              <a:t>Livre VI : Politique foncière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b="1" dirty="0" smtClean="0">
                <a:solidFill>
                  <a:srgbClr val="EE8C68"/>
                </a:solidFill>
              </a:rPr>
              <a:t>PLUS-VALUES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redevable est la </a:t>
            </a:r>
            <a:r>
              <a:rPr lang="fr-FR" dirty="0" smtClean="0"/>
              <a:t>(les) personne (s) </a:t>
            </a:r>
            <a:r>
              <a:rPr lang="fr-FR" dirty="0"/>
              <a:t>qui est </a:t>
            </a:r>
            <a:r>
              <a:rPr lang="fr-FR" dirty="0" smtClean="0"/>
              <a:t>(sont) propriétaire </a:t>
            </a:r>
            <a:r>
              <a:rPr lang="fr-FR" dirty="0"/>
              <a:t>ou nu-propriétaire </a:t>
            </a:r>
            <a:r>
              <a:rPr lang="fr-FR" dirty="0" smtClean="0"/>
              <a:t>du </a:t>
            </a:r>
            <a:r>
              <a:rPr lang="fr-FR" dirty="0"/>
              <a:t>bien au moment de l’entrée en vigueur </a:t>
            </a:r>
            <a:r>
              <a:rPr lang="fr-FR" dirty="0" smtClean="0"/>
              <a:t>de la révision du </a:t>
            </a:r>
            <a:r>
              <a:rPr lang="fr-FR" dirty="0"/>
              <a:t>plan de secteur. </a:t>
            </a:r>
          </a:p>
          <a:p>
            <a:pPr lvl="1"/>
            <a:r>
              <a:rPr lang="fr-FR" dirty="0" smtClean="0"/>
              <a:t>L’obligation </a:t>
            </a:r>
            <a:r>
              <a:rPr lang="fr-FR" dirty="0"/>
              <a:t>de contribution est transmise à la personne physique ou morale à laquelle le droit de propriété ou de nue-propriété est transmis gratuitement ou par succession ou donation.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5134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b="1" dirty="0" smtClean="0">
                <a:solidFill>
                  <a:srgbClr val="EE8C68"/>
                </a:solidFill>
              </a:rPr>
              <a:t>PLUS-VALUES	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taxe sur les bénéfices de la planification est calculée à partir du bénéfice forfaitaire présumé de la parcelle suite à </a:t>
            </a:r>
            <a:r>
              <a:rPr lang="fr-FR" b="1" dirty="0"/>
              <a:t>une ou plusieurs </a:t>
            </a:r>
            <a:r>
              <a:rPr lang="fr-FR" dirty="0"/>
              <a:t>modifications </a:t>
            </a:r>
            <a:r>
              <a:rPr lang="fr-FR" dirty="0" smtClean="0"/>
              <a:t>de destinations des parcelles </a:t>
            </a:r>
            <a:r>
              <a:rPr lang="fr-FR" dirty="0"/>
              <a:t>ou partie de parcelle concernée. </a:t>
            </a:r>
          </a:p>
          <a:p>
            <a:pPr lvl="1"/>
            <a:r>
              <a:rPr lang="fr-FR" dirty="0"/>
              <a:t>La superficie de la parcelle est celle qui est déclarée et enregistrée au cadastre.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19207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EE8C68"/>
                </a:solidFill>
              </a:rPr>
              <a:t>EXONÉRATIONS</a:t>
            </a:r>
            <a:r>
              <a:rPr lang="fr-FR" dirty="0" smtClean="0">
                <a:solidFill>
                  <a:srgbClr val="EE8C68"/>
                </a:solidFill>
              </a:rPr>
              <a:t> </a:t>
            </a:r>
          </a:p>
          <a:p>
            <a:pPr lvl="1"/>
            <a:r>
              <a:rPr lang="fr-FR" dirty="0" smtClean="0"/>
              <a:t>Lorsque le bénéfice concerne des propriétés publiques (RW, provinces, communes, </a:t>
            </a:r>
            <a:r>
              <a:rPr lang="fr-FR" dirty="0" err="1" smtClean="0"/>
              <a:t>etc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Lorsque la modification porte sur une superficie de moins de 200 m2 par parcelle</a:t>
            </a:r>
          </a:p>
          <a:p>
            <a:pPr lvl="1"/>
            <a:r>
              <a:rPr lang="fr-FR" dirty="0" smtClean="0"/>
              <a:t>Lorsque la révision est adoptée pour répondre à une obligation d’indemnisation</a:t>
            </a:r>
          </a:p>
          <a:p>
            <a:pPr lvl="1"/>
            <a:r>
              <a:rPr lang="fr-FR" dirty="0"/>
              <a:t>En cas d’inscription d’une ZEC/ZER/zone destinée à l’urbanisation sans compensation contenant un périmètre SAR/SRPE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4589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fr-FR" b="1" dirty="0" smtClean="0">
                <a:solidFill>
                  <a:srgbClr val="EE8C68"/>
                </a:solidFill>
              </a:rPr>
              <a:t>TAXES COMMUNALES 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communes tiennent un inventaire </a:t>
            </a:r>
            <a:r>
              <a:rPr lang="fr-FR" dirty="0" smtClean="0"/>
              <a:t>reprenant :</a:t>
            </a:r>
            <a:r>
              <a:rPr lang="fr-FR" dirty="0"/>
              <a:t> </a:t>
            </a:r>
            <a:endParaRPr lang="fr-FR" dirty="0" smtClean="0"/>
          </a:p>
          <a:p>
            <a:pPr lvl="2"/>
            <a:r>
              <a:rPr lang="fr-FR" dirty="0" smtClean="0"/>
              <a:t>les parcelles pour </a:t>
            </a:r>
            <a:r>
              <a:rPr lang="fr-FR" dirty="0"/>
              <a:t>lesquelles il existe un permis de lotir ou d’urbanisation non frappé de caducité et qui ne sont pas encore </a:t>
            </a:r>
            <a:r>
              <a:rPr lang="fr-FR" dirty="0" smtClean="0"/>
              <a:t>bâties</a:t>
            </a:r>
          </a:p>
          <a:p>
            <a:pPr lvl="2"/>
            <a:r>
              <a:rPr lang="fr-FR" dirty="0" smtClean="0"/>
              <a:t>les </a:t>
            </a:r>
            <a:r>
              <a:rPr lang="fr-FR" dirty="0"/>
              <a:t>parcelles </a:t>
            </a:r>
            <a:r>
              <a:rPr lang="fr-FR" dirty="0" smtClean="0"/>
              <a:t>non </a:t>
            </a:r>
            <a:r>
              <a:rPr lang="fr-FR" dirty="0"/>
              <a:t>bâties situées </a:t>
            </a:r>
            <a:r>
              <a:rPr lang="fr-FR" dirty="0" smtClean="0"/>
              <a:t>en :</a:t>
            </a:r>
          </a:p>
          <a:p>
            <a:pPr lvl="3"/>
            <a:r>
              <a:rPr lang="fr-FR" dirty="0" smtClean="0"/>
              <a:t>zone </a:t>
            </a:r>
            <a:r>
              <a:rPr lang="fr-FR" dirty="0"/>
              <a:t>d’habitat, </a:t>
            </a:r>
            <a:endParaRPr lang="fr-FR" dirty="0" smtClean="0"/>
          </a:p>
          <a:p>
            <a:pPr lvl="3"/>
            <a:r>
              <a:rPr lang="fr-FR" dirty="0" smtClean="0"/>
              <a:t>Zone </a:t>
            </a:r>
            <a:r>
              <a:rPr lang="fr-FR" dirty="0"/>
              <a:t>d’habitat à caractère rural, </a:t>
            </a:r>
            <a:endParaRPr lang="fr-FR" dirty="0" smtClean="0"/>
          </a:p>
          <a:p>
            <a:pPr lvl="3"/>
            <a:r>
              <a:rPr lang="fr-FR" dirty="0" smtClean="0"/>
              <a:t>zone </a:t>
            </a:r>
            <a:r>
              <a:rPr lang="fr-FR" dirty="0"/>
              <a:t>d’aménagement communal concerté mise en </a:t>
            </a:r>
            <a:r>
              <a:rPr lang="fr-FR" dirty="0" smtClean="0"/>
              <a:t>œuvre </a:t>
            </a:r>
            <a:r>
              <a:rPr lang="fr-FR" dirty="0"/>
              <a:t>au sens de l’article D.II.42 et affectée à l’habitat, </a:t>
            </a:r>
            <a:endParaRPr lang="fr-FR" dirty="0" smtClean="0"/>
          </a:p>
          <a:p>
            <a:pPr lvl="3"/>
            <a:r>
              <a:rPr lang="fr-FR" dirty="0" smtClean="0"/>
              <a:t>zone </a:t>
            </a:r>
            <a:r>
              <a:rPr lang="fr-FR" dirty="0"/>
              <a:t>d’enjeu communal, </a:t>
            </a:r>
            <a:endParaRPr lang="fr-FR" dirty="0" smtClean="0"/>
          </a:p>
          <a:p>
            <a:pPr lvl="3"/>
            <a:r>
              <a:rPr lang="fr-FR" dirty="0" smtClean="0"/>
              <a:t>zone </a:t>
            </a:r>
            <a:r>
              <a:rPr lang="fr-FR" dirty="0"/>
              <a:t>d’enjeu régional affectée à l’habitat,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3089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6434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fr-FR" sz="5100" b="1" dirty="0" smtClean="0">
                <a:solidFill>
                  <a:srgbClr val="EE8C68"/>
                </a:solidFill>
              </a:rPr>
              <a:t>TAXES COMMUNALES </a:t>
            </a:r>
          </a:p>
          <a:p>
            <a:r>
              <a:rPr lang="fr-FR" sz="3400" dirty="0" smtClean="0"/>
              <a:t>Les communes peuvent établir une taxe sur </a:t>
            </a:r>
            <a:r>
              <a:rPr lang="fr-FR" sz="3400" dirty="0"/>
              <a:t>les parcelles non bâties </a:t>
            </a:r>
            <a:r>
              <a:rPr lang="fr-FR" sz="3400" dirty="0" smtClean="0"/>
              <a:t>situées : 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sz="3400" dirty="0" smtClean="0"/>
              <a:t>dans le périmètre d’urbanisation non périmé au sein d’une ZEC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sz="3400" dirty="0" smtClean="0"/>
              <a:t>dans une ZEC et en bordure d’une voie publique suffisamment équipée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sz="3400" dirty="0" smtClean="0"/>
              <a:t>dans le périmètre d’un permis d’urbanisation non périmé en dehors d’une ZEC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sz="3400" dirty="0" smtClean="0"/>
              <a:t>en bordure d’une voie publique suffisamment équipée et :</a:t>
            </a:r>
          </a:p>
          <a:p>
            <a:pPr lvl="2">
              <a:buNone/>
            </a:pPr>
            <a:r>
              <a:rPr lang="fr-FR" sz="3400" dirty="0" smtClean="0"/>
              <a:t>dans une zone d’habitat ou d’habitat à caractère rural</a:t>
            </a:r>
          </a:p>
          <a:p>
            <a:pPr lvl="2">
              <a:buNone/>
            </a:pPr>
            <a:r>
              <a:rPr lang="fr-FR" sz="3400" dirty="0" smtClean="0"/>
              <a:t>inscrite au plan de secteur ou dans une ZACC affectée </a:t>
            </a:r>
          </a:p>
          <a:p>
            <a:pPr lvl="2">
              <a:buNone/>
            </a:pPr>
            <a:r>
              <a:rPr lang="fr-FR" sz="3400" dirty="0" smtClean="0"/>
              <a:t>à l’habitat ou à l ’habitat à caractère rural </a:t>
            </a:r>
            <a:endParaRPr lang="fr-FR" sz="3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>
                <a:solidFill>
                  <a:srgbClr val="378591"/>
                </a:solidFill>
              </a:rPr>
              <a:t>Livre </a:t>
            </a:r>
            <a:r>
              <a:rPr lang="fr-BE" sz="3600" b="1" dirty="0" smtClean="0">
                <a:solidFill>
                  <a:srgbClr val="378591"/>
                </a:solidFill>
              </a:rPr>
              <a:t>VI </a:t>
            </a:r>
            <a:r>
              <a:rPr lang="fr-BE" sz="3600" b="1" dirty="0">
                <a:solidFill>
                  <a:srgbClr val="378591"/>
                </a:solidFill>
              </a:rPr>
              <a:t>: </a:t>
            </a:r>
            <a:r>
              <a:rPr lang="fr-BE" sz="3600" b="1" dirty="0" smtClean="0">
                <a:solidFill>
                  <a:srgbClr val="378591"/>
                </a:solidFill>
              </a:rPr>
              <a:t>Politique foncière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9306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416175"/>
            <a:ext cx="6400800" cy="1752600"/>
          </a:xfrm>
        </p:spPr>
        <p:txBody>
          <a:bodyPr/>
          <a:lstStyle/>
          <a:p>
            <a:r>
              <a:rPr lang="fr-FR" b="1" dirty="0" smtClean="0">
                <a:solidFill>
                  <a:srgbClr val="378591"/>
                </a:solidFill>
              </a:rPr>
              <a:t>Merci de votre attention</a:t>
            </a:r>
            <a:endParaRPr lang="fr-FR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8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488" y="792720"/>
            <a:ext cx="8229600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rgbClr val="EE8C68"/>
              </a:buClr>
            </a:pPr>
            <a:r>
              <a:rPr lang="fr-FR" sz="3800" b="1" dirty="0">
                <a:solidFill>
                  <a:srgbClr val="44839D"/>
                </a:solidFill>
              </a:rPr>
              <a:t>Livre V : AT &amp; Urbanisme opérationnels</a:t>
            </a:r>
            <a:endParaRPr lang="fr-BE" sz="3800" b="1" dirty="0">
              <a:solidFill>
                <a:srgbClr val="44839D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Sites à Réaménager (SAR) et Site de Réhabilitation Paysagère et Environnementale (SRPE)</a:t>
            </a:r>
            <a:endParaRPr lang="fr-BE" sz="3000" dirty="0"/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/>
              <a:t>Périmètre de </a:t>
            </a:r>
            <a:r>
              <a:rPr lang="fr-BE" sz="3000" dirty="0" smtClean="0"/>
              <a:t>Remembrement Urbain (PRU) </a:t>
            </a:r>
            <a:endParaRPr lang="fr-BE" sz="3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Revitalisation urbaine (inchangé)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Rénovation urbaine (inchangé)</a:t>
            </a:r>
            <a:endParaRPr lang="fr-BE" sz="3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Procédures conjointes</a:t>
            </a:r>
            <a:endParaRPr lang="fr-BE" sz="3000" dirty="0"/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Dispositions financières</a:t>
            </a:r>
            <a:endParaRPr lang="fr-BE" sz="3000" dirty="0"/>
          </a:p>
          <a:p>
            <a:endParaRPr lang="fr-BE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44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71488" y="79272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EE8C68"/>
              </a:buClr>
            </a:pPr>
            <a:r>
              <a:rPr lang="fr-FR" sz="3800" b="1" dirty="0" smtClean="0">
                <a:solidFill>
                  <a:srgbClr val="44839D"/>
                </a:solidFill>
              </a:rPr>
              <a:t>Livre </a:t>
            </a:r>
            <a:r>
              <a:rPr lang="fr-FR" sz="3800" b="1" dirty="0">
                <a:solidFill>
                  <a:srgbClr val="44839D"/>
                </a:solidFill>
              </a:rPr>
              <a:t>VI : Politique foncière</a:t>
            </a:r>
            <a:endParaRPr lang="fr-BE" sz="3800" b="1" dirty="0">
              <a:solidFill>
                <a:srgbClr val="44839D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Procédures d’expropriation 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Droit de préemption</a:t>
            </a:r>
            <a:endParaRPr lang="fr-BE" sz="3000" dirty="0"/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/>
              <a:t>Remembrement et </a:t>
            </a:r>
            <a:r>
              <a:rPr lang="fr-BE" sz="3000" dirty="0" err="1" smtClean="0"/>
              <a:t>Relotissement</a:t>
            </a:r>
            <a:endParaRPr lang="fr-BE" sz="3000" dirty="0"/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Moins-values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 smtClean="0"/>
              <a:t>Plus-values </a:t>
            </a:r>
            <a:endParaRPr lang="fr-BE" sz="3000" dirty="0"/>
          </a:p>
          <a:p>
            <a:pPr marL="1371600" lvl="2" indent="-457200">
              <a:buFont typeface="+mj-lt"/>
              <a:buAutoNum type="arabicPeriod"/>
            </a:pPr>
            <a:r>
              <a:rPr lang="fr-BE" sz="3000" dirty="0"/>
              <a:t>Taxes communales</a:t>
            </a:r>
          </a:p>
          <a:p>
            <a:endParaRPr lang="fr-BE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226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61226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EE8C68"/>
              </a:buClr>
              <a:buNone/>
            </a:pPr>
            <a:r>
              <a:rPr lang="fr-FR" sz="3200" b="1" dirty="0" smtClean="0">
                <a:solidFill>
                  <a:srgbClr val="EE8C68"/>
                </a:solidFill>
              </a:rPr>
              <a:t>	Comment appliquer les </a:t>
            </a:r>
            <a:r>
              <a:rPr lang="fr-FR" sz="3200" b="1" dirty="0">
                <a:solidFill>
                  <a:srgbClr val="EE8C68"/>
                </a:solidFill>
              </a:rPr>
              <a:t>2 objectifs portés par le </a:t>
            </a:r>
            <a:r>
              <a:rPr lang="fr-FR" sz="3200" b="1" dirty="0" err="1" smtClean="0">
                <a:solidFill>
                  <a:srgbClr val="EE8C68"/>
                </a:solidFill>
              </a:rPr>
              <a:t>CoDT</a:t>
            </a:r>
            <a:r>
              <a:rPr lang="fr-FR" sz="3200" b="1" dirty="0" smtClean="0">
                <a:solidFill>
                  <a:srgbClr val="EE8C68"/>
                </a:solidFill>
              </a:rPr>
              <a:t> ?</a:t>
            </a:r>
            <a:endParaRPr lang="fr-FR" sz="3200" b="1" dirty="0">
              <a:solidFill>
                <a:srgbClr val="EE8C68"/>
              </a:solidFill>
            </a:endParaRPr>
          </a:p>
          <a:p>
            <a:pPr lvl="1"/>
            <a:r>
              <a:rPr lang="fr-FR" sz="2600" dirty="0"/>
              <a:t>La </a:t>
            </a:r>
            <a:r>
              <a:rPr lang="fr-FR" sz="2600" b="1" dirty="0" smtClean="0"/>
              <a:t>lutte </a:t>
            </a:r>
            <a:r>
              <a:rPr lang="fr-FR" sz="2600" b="1" dirty="0"/>
              <a:t>contre l’étalement urbain</a:t>
            </a:r>
            <a:r>
              <a:rPr lang="fr-FR" sz="2600" dirty="0"/>
              <a:t> </a:t>
            </a:r>
            <a:endParaRPr lang="fr-FR" sz="2600" dirty="0" smtClean="0"/>
          </a:p>
          <a:p>
            <a:pPr lvl="1"/>
            <a:r>
              <a:rPr lang="fr-FR" sz="2600" dirty="0" smtClean="0"/>
              <a:t>Le </a:t>
            </a:r>
            <a:r>
              <a:rPr lang="fr-FR" sz="2600" b="1" dirty="0"/>
              <a:t>soutien au développement économique </a:t>
            </a:r>
            <a:endParaRPr lang="fr-BE" sz="3200" b="1" dirty="0">
              <a:solidFill>
                <a:srgbClr val="EE8C68"/>
              </a:solidFill>
            </a:endParaRPr>
          </a:p>
          <a:p>
            <a:pPr marL="1296988" lvl="2" indent="-352425">
              <a:buFont typeface="Wingdings" charset="2"/>
              <a:buChar char="Ø"/>
            </a:pPr>
            <a:r>
              <a:rPr lang="fr-FR" sz="2600" dirty="0" smtClean="0"/>
              <a:t>Accompagner et</a:t>
            </a:r>
            <a:r>
              <a:rPr lang="fr-FR" sz="2600" b="1" dirty="0" smtClean="0"/>
              <a:t> </a:t>
            </a:r>
            <a:r>
              <a:rPr lang="fr-FR" sz="2600" dirty="0" smtClean="0"/>
              <a:t>surtout </a:t>
            </a:r>
            <a:r>
              <a:rPr lang="fr-FR" sz="2600" b="1" dirty="0" smtClean="0"/>
              <a:t>faciliter la démarche des développeurs de projet </a:t>
            </a:r>
            <a:r>
              <a:rPr lang="fr-FR" sz="2600" dirty="0" smtClean="0"/>
              <a:t>en particulier dans le recyclage des friches (SAR –SRPE) et la reconstruction de la ville sur la ville  (PRU)</a:t>
            </a:r>
          </a:p>
          <a:p>
            <a:pPr marL="1296988" lvl="2" indent="-352425">
              <a:buFont typeface="Wingdings" charset="2"/>
              <a:buChar char="Ø"/>
            </a:pPr>
            <a:r>
              <a:rPr lang="fr-FR" sz="2600" b="1" dirty="0"/>
              <a:t>R</a:t>
            </a:r>
            <a:r>
              <a:rPr lang="fr-FR" sz="2600" b="1" dirty="0" smtClean="0"/>
              <a:t>éduire les délais </a:t>
            </a:r>
            <a:r>
              <a:rPr lang="fr-FR" sz="2600" dirty="0" smtClean="0"/>
              <a:t>par les procédures conjointes</a:t>
            </a:r>
            <a:endParaRPr lang="fr-FR" sz="26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6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3002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lvl="1" indent="-514350">
              <a:buClr>
                <a:srgbClr val="EE8C68"/>
              </a:buClr>
              <a:buFont typeface="+mj-lt"/>
              <a:buAutoNum type="arabicPeriod"/>
            </a:pPr>
            <a:r>
              <a:rPr lang="fr-BE" sz="3000" b="1" dirty="0">
                <a:solidFill>
                  <a:srgbClr val="EE8C68"/>
                </a:solidFill>
              </a:rPr>
              <a:t>SAR &amp; </a:t>
            </a:r>
            <a:r>
              <a:rPr lang="fr-BE" sz="3000" b="1" dirty="0" smtClean="0">
                <a:solidFill>
                  <a:srgbClr val="EE8C68"/>
                </a:solidFill>
              </a:rPr>
              <a:t>SRPE</a:t>
            </a:r>
          </a:p>
          <a:p>
            <a:pPr marL="914400" lvl="2" indent="-514350">
              <a:buClr>
                <a:srgbClr val="44839D"/>
              </a:buClr>
            </a:pPr>
            <a:r>
              <a:rPr lang="fr-BE" sz="2800" b="1" dirty="0">
                <a:solidFill>
                  <a:srgbClr val="44839D"/>
                </a:solidFill>
              </a:rPr>
              <a:t>Définition </a:t>
            </a:r>
            <a:r>
              <a:rPr lang="fr-BE" sz="2800" b="1" dirty="0" smtClean="0">
                <a:solidFill>
                  <a:srgbClr val="44839D"/>
                </a:solidFill>
              </a:rPr>
              <a:t>:</a:t>
            </a:r>
            <a:endParaRPr lang="fr-BE" sz="2800" b="1" dirty="0" smtClean="0">
              <a:solidFill>
                <a:srgbClr val="EE8C68"/>
              </a:solidFill>
            </a:endParaRPr>
          </a:p>
          <a:p>
            <a:pPr lvl="2">
              <a:lnSpc>
                <a:spcPct val="90000"/>
              </a:lnSpc>
            </a:pPr>
            <a:r>
              <a:rPr lang="fr-BE" sz="2800" dirty="0" smtClean="0"/>
              <a:t>Bien immobilier qui a été ou qui était destiné </a:t>
            </a:r>
            <a:r>
              <a:rPr lang="fr-BE" sz="2800" dirty="0"/>
              <a:t>à accueillir une </a:t>
            </a:r>
            <a:r>
              <a:rPr lang="fr-BE" sz="2800" b="1" dirty="0"/>
              <a:t>activité autre que le </a:t>
            </a:r>
            <a:r>
              <a:rPr lang="fr-BE" sz="2800" b="1" dirty="0" smtClean="0"/>
              <a:t>logement</a:t>
            </a:r>
            <a:endParaRPr lang="fr-BE" sz="2800" dirty="0" smtClean="0"/>
          </a:p>
          <a:p>
            <a:pPr lvl="2">
              <a:lnSpc>
                <a:spcPct val="90000"/>
              </a:lnSpc>
            </a:pPr>
            <a:r>
              <a:rPr lang="fr-BE" sz="2800" dirty="0" smtClean="0"/>
              <a:t>Bien dont </a:t>
            </a:r>
            <a:r>
              <a:rPr lang="fr-BE" sz="2800" dirty="0"/>
              <a:t>le </a:t>
            </a:r>
            <a:r>
              <a:rPr lang="fr-BE" sz="2800" dirty="0" smtClean="0"/>
              <a:t>maintien </a:t>
            </a:r>
            <a:r>
              <a:rPr lang="fr-BE" sz="2800" dirty="0"/>
              <a:t>dans son état actuel est contraire au bon aménagement des </a:t>
            </a:r>
            <a:r>
              <a:rPr lang="fr-BE" sz="2800" dirty="0" smtClean="0"/>
              <a:t>lieux</a:t>
            </a:r>
          </a:p>
          <a:p>
            <a:pPr marL="1704975" lvl="2" indent="-454025">
              <a:lnSpc>
                <a:spcPct val="90000"/>
              </a:lnSpc>
              <a:buFont typeface="Wingdings" charset="2"/>
              <a:buChar char="Ø"/>
            </a:pPr>
            <a:r>
              <a:rPr lang="fr-BE" sz="2800" b="1" dirty="0" smtClean="0"/>
              <a:t>déstructurant</a:t>
            </a:r>
            <a:r>
              <a:rPr lang="fr-BE" sz="2800" dirty="0" smtClean="0"/>
              <a:t> vis-à-vis de son contexte</a:t>
            </a:r>
            <a:endParaRPr lang="fr-FR" sz="2800" dirty="0"/>
          </a:p>
          <a:p>
            <a:pPr marL="971550" lvl="1" indent="-457200">
              <a:buFont typeface="+mj-lt"/>
              <a:buAutoNum type="arabicPeriod"/>
            </a:pPr>
            <a:endParaRPr lang="fr-BE" dirty="0">
              <a:solidFill>
                <a:prstClr val="black"/>
              </a:solidFill>
            </a:endParaRP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AT &amp;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3002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lvl="1" indent="-514350">
              <a:buClr>
                <a:srgbClr val="EE8C68"/>
              </a:buClr>
              <a:buFont typeface="+mj-lt"/>
              <a:buAutoNum type="arabicPeriod"/>
            </a:pPr>
            <a:r>
              <a:rPr lang="fr-BE" sz="3000" b="1" dirty="0">
                <a:solidFill>
                  <a:srgbClr val="EE8C68"/>
                </a:solidFill>
              </a:rPr>
              <a:t>SAR &amp; </a:t>
            </a:r>
            <a:r>
              <a:rPr lang="fr-BE" sz="3000" b="1" dirty="0" smtClean="0">
                <a:solidFill>
                  <a:srgbClr val="EE8C68"/>
                </a:solidFill>
              </a:rPr>
              <a:t>SRPE</a:t>
            </a:r>
          </a:p>
          <a:p>
            <a:pPr lvl="1">
              <a:lnSpc>
                <a:spcPct val="90000"/>
              </a:lnSpc>
            </a:pPr>
            <a:r>
              <a:rPr lang="fr-BE" dirty="0" smtClean="0"/>
              <a:t>Les SAR sont </a:t>
            </a:r>
            <a:r>
              <a:rPr lang="fr-BE" dirty="0"/>
              <a:t>arrêtés pour des </a:t>
            </a:r>
            <a:r>
              <a:rPr lang="fr-BE" b="1" dirty="0"/>
              <a:t>raisons opérationnelles</a:t>
            </a:r>
            <a:r>
              <a:rPr lang="fr-BE" dirty="0"/>
              <a:t>, </a:t>
            </a:r>
            <a:r>
              <a:rPr lang="fr-BE" dirty="0" smtClean="0"/>
              <a:t>indépendamment </a:t>
            </a:r>
            <a:r>
              <a:rPr lang="fr-BE" dirty="0"/>
              <a:t>des plans de secteur, schémas et guides.</a:t>
            </a:r>
          </a:p>
          <a:p>
            <a:pPr lvl="1">
              <a:lnSpc>
                <a:spcPct val="90000"/>
              </a:lnSpc>
            </a:pPr>
            <a:r>
              <a:rPr lang="fr-BE" dirty="0" smtClean="0"/>
              <a:t>Adoption d’un périmètre SAR </a:t>
            </a:r>
            <a:r>
              <a:rPr lang="fr-BE" b="1" dirty="0" smtClean="0"/>
              <a:t>vaut permis d’urbanisme </a:t>
            </a:r>
            <a:r>
              <a:rPr lang="fr-BE" dirty="0" smtClean="0"/>
              <a:t>pour les actes et travaux de réhabilitation et de rénovation</a:t>
            </a:r>
            <a:r>
              <a:rPr lang="fr-FR" dirty="0" smtClean="0"/>
              <a:t> </a:t>
            </a:r>
            <a:r>
              <a:rPr lang="fr-BE" dirty="0" smtClean="0"/>
              <a:t>définis, par les articles R.V.1-2 &amp; 1-3</a:t>
            </a:r>
            <a:endParaRPr lang="fr-FR" dirty="0" smtClean="0"/>
          </a:p>
          <a:p>
            <a:pPr lvl="1">
              <a:lnSpc>
                <a:spcPct val="90000"/>
              </a:lnSpc>
              <a:tabLst>
                <a:tab pos="1198563" algn="l"/>
              </a:tabLst>
            </a:pPr>
            <a:r>
              <a:rPr lang="fr-FR" b="1" dirty="0" smtClean="0">
                <a:sym typeface="Wingdings"/>
              </a:rPr>
              <a:t>Plus </a:t>
            </a:r>
            <a:r>
              <a:rPr lang="fr-FR" b="1" dirty="0">
                <a:sym typeface="Wingdings"/>
              </a:rPr>
              <a:t>de rapport d’incidences environnemental     </a:t>
            </a:r>
          </a:p>
          <a:p>
            <a:pPr lvl="1"/>
            <a:endParaRPr lang="fr-FR" dirty="0"/>
          </a:p>
          <a:p>
            <a:pPr marL="971550" lvl="1" indent="-457200">
              <a:buFont typeface="+mj-lt"/>
              <a:buAutoNum type="arabicPeriod"/>
            </a:pPr>
            <a:endParaRPr lang="fr-BE" dirty="0">
              <a:solidFill>
                <a:prstClr val="black"/>
              </a:solidFill>
            </a:endParaRP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AT &amp;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9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595312" y="1014413"/>
            <a:ext cx="8229600" cy="43862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8C68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3589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7859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B2314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4365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>
              <a:buClr>
                <a:srgbClr val="EE8C68"/>
              </a:buClr>
              <a:buFont typeface="+mj-lt"/>
              <a:buAutoNum type="arabicPeriod"/>
            </a:pPr>
            <a:r>
              <a:rPr lang="fr-FR" sz="3000" b="1" dirty="0">
                <a:solidFill>
                  <a:srgbClr val="EE8C68"/>
                </a:solidFill>
              </a:rPr>
              <a:t>SAR ET SRPE</a:t>
            </a:r>
          </a:p>
          <a:p>
            <a:pPr lvl="1"/>
            <a:r>
              <a:rPr lang="fr-FR" b="1" dirty="0" smtClean="0"/>
              <a:t>20 </a:t>
            </a:r>
            <a:r>
              <a:rPr lang="fr-FR" b="1" dirty="0"/>
              <a:t>jours </a:t>
            </a:r>
            <a:r>
              <a:rPr lang="fr-FR" dirty="0"/>
              <a:t>pour accusé réception du dossier de demande de reconnaissance</a:t>
            </a:r>
          </a:p>
          <a:p>
            <a:pPr lvl="1"/>
            <a:r>
              <a:rPr lang="fr-FR" b="1" dirty="0"/>
              <a:t>Composition du dossier </a:t>
            </a:r>
            <a:r>
              <a:rPr lang="fr-FR" dirty="0" smtClean="0"/>
              <a:t>définie dont </a:t>
            </a:r>
            <a:r>
              <a:rPr lang="fr-FR" dirty="0"/>
              <a:t>la </a:t>
            </a:r>
            <a:r>
              <a:rPr lang="fr-FR" b="1" dirty="0"/>
              <a:t>cartographie</a:t>
            </a:r>
            <a:r>
              <a:rPr lang="fr-FR" dirty="0"/>
              <a:t> qui pourra être directement communiquée par l’opérateur.</a:t>
            </a:r>
          </a:p>
          <a:p>
            <a:pPr lvl="1"/>
            <a:r>
              <a:rPr lang="fr-BE" b="1" dirty="0">
                <a:cs typeface="Century Gothic"/>
              </a:rPr>
              <a:t>Dispense de permis d’urbanisation</a:t>
            </a:r>
            <a:r>
              <a:rPr lang="fr-BE" dirty="0">
                <a:cs typeface="Century Gothic"/>
              </a:rPr>
              <a:t> pour les futures divisions dans </a:t>
            </a:r>
            <a:r>
              <a:rPr lang="fr-BE" dirty="0" smtClean="0">
                <a:cs typeface="Century Gothic"/>
              </a:rPr>
              <a:t>les </a:t>
            </a:r>
            <a:r>
              <a:rPr lang="fr-BE" dirty="0">
                <a:cs typeface="Century Gothic"/>
              </a:rPr>
              <a:t>SAR et SRPE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AT &amp;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2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38" y="101441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lvl="1" indent="-514350">
              <a:buClr>
                <a:srgbClr val="EE8C68"/>
              </a:buClr>
              <a:buFont typeface="+mj-lt"/>
              <a:buAutoNum type="arabicPeriod" startAt="2"/>
            </a:pPr>
            <a:r>
              <a:rPr lang="fr-FR" sz="3000" b="1" dirty="0" smtClean="0">
                <a:solidFill>
                  <a:srgbClr val="EE8C68"/>
                </a:solidFill>
              </a:rPr>
              <a:t>PRU</a:t>
            </a:r>
            <a:endParaRPr lang="fr-FR" sz="3000" b="1" dirty="0">
              <a:solidFill>
                <a:srgbClr val="EE8C68"/>
              </a:solidFill>
            </a:endParaRPr>
          </a:p>
          <a:p>
            <a:pPr lvl="1"/>
            <a:r>
              <a:rPr lang="fr-FR" dirty="0" smtClean="0"/>
              <a:t>Outil </a:t>
            </a:r>
            <a:r>
              <a:rPr lang="fr-FR" b="1" dirty="0" smtClean="0"/>
              <a:t>opérationnel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le contenu et la procédure relative au périmètre de remembrement urbain sont rapatriés du Livre IV au Livre V. </a:t>
            </a:r>
            <a:r>
              <a:rPr lang="fr-BE" dirty="0" smtClean="0"/>
              <a:t> Le périmètre est arrêté pour des </a:t>
            </a:r>
            <a:r>
              <a:rPr lang="fr-BE" b="1" dirty="0" smtClean="0"/>
              <a:t>raisons opérationnelles</a:t>
            </a:r>
            <a:r>
              <a:rPr lang="fr-BE" dirty="0" smtClean="0"/>
              <a:t>, indépendamment des plans de secteur, schémas et guides</a:t>
            </a:r>
            <a:endParaRPr lang="fr-FR" dirty="0" smtClean="0"/>
          </a:p>
          <a:p>
            <a:pPr lvl="1"/>
            <a:r>
              <a:rPr lang="fr-BE" dirty="0"/>
              <a:t>A</a:t>
            </a:r>
            <a:r>
              <a:rPr lang="fr-BE" dirty="0" smtClean="0"/>
              <a:t>pprobation </a:t>
            </a:r>
            <a:r>
              <a:rPr lang="fr-BE" dirty="0"/>
              <a:t>sur la base d’un dossier «</a:t>
            </a:r>
            <a:r>
              <a:rPr lang="fr-BE" dirty="0" smtClean="0"/>
              <a:t>light» reprenant :</a:t>
            </a:r>
          </a:p>
          <a:p>
            <a:pPr lvl="2"/>
            <a:r>
              <a:rPr lang="fr-BE" sz="2600" dirty="0" smtClean="0"/>
              <a:t>le </a:t>
            </a:r>
            <a:r>
              <a:rPr lang="fr-BE" sz="2600" dirty="0"/>
              <a:t>périmètre et sa </a:t>
            </a:r>
            <a:r>
              <a:rPr lang="fr-BE" sz="2600" dirty="0" smtClean="0"/>
              <a:t>justification;</a:t>
            </a:r>
          </a:p>
          <a:p>
            <a:pPr lvl="2"/>
            <a:r>
              <a:rPr lang="fr-BE" sz="2600" dirty="0" smtClean="0"/>
              <a:t>un </a:t>
            </a:r>
            <a:r>
              <a:rPr lang="fr-BE" sz="2600" dirty="0"/>
              <a:t>rapport  des actes et travaux projetés, un plan d’occupation et une visualisation en </a:t>
            </a:r>
            <a:r>
              <a:rPr lang="fr-BE" sz="2600" dirty="0" smtClean="0"/>
              <a:t>3D</a:t>
            </a:r>
            <a:endParaRPr lang="fr-FR" sz="2600" dirty="0" smtClean="0"/>
          </a:p>
          <a:p>
            <a:pPr lvl="1"/>
            <a:r>
              <a:rPr lang="fr-BE" b="1" dirty="0" smtClean="0"/>
              <a:t>Dispense de permis d’urbanisation </a:t>
            </a:r>
            <a:r>
              <a:rPr lang="fr-BE" dirty="0" smtClean="0"/>
              <a:t>pour les futures divisions dans les PRU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anchor="t">
            <a:normAutofit/>
          </a:bodyPr>
          <a:lstStyle/>
          <a:p>
            <a:r>
              <a:rPr lang="fr-BE" sz="3600" b="1" dirty="0" smtClean="0">
                <a:solidFill>
                  <a:srgbClr val="378591"/>
                </a:solidFill>
              </a:rPr>
              <a:t>Livre V : AT &amp; Urbanisme opérationnel</a:t>
            </a:r>
            <a:endParaRPr lang="fr-FR" sz="3600" b="1" dirty="0">
              <a:solidFill>
                <a:srgbClr val="37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7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1481</Words>
  <Application>Microsoft Office PowerPoint</Application>
  <PresentationFormat>Affichage à l'écran (4:3)</PresentationFormat>
  <Paragraphs>196</Paragraphs>
  <Slides>27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URBANISME OPERATIONNEL &amp; POLITIQUE FONCIERE  Cédric Dresse </vt:lpstr>
      <vt:lpstr>Diapositive 3</vt:lpstr>
      <vt:lpstr>Diapositive 4</vt:lpstr>
      <vt:lpstr>Livre V : Urbanisme opérationnel</vt:lpstr>
      <vt:lpstr>Livre V : AT &amp; Urbanisme opérationnel</vt:lpstr>
      <vt:lpstr>Livre V : AT &amp; Urbanisme opérationnel</vt:lpstr>
      <vt:lpstr>Livre V : AT &amp; Urbanisme opérationnel</vt:lpstr>
      <vt:lpstr>Livre V : AT &amp; Urbanisme opérationnel</vt:lpstr>
      <vt:lpstr>Livre V : AT &amp; Urbanisme opérationnel</vt:lpstr>
      <vt:lpstr>Livre V : AT &amp; Urbanisme opérationnel</vt:lpstr>
      <vt:lpstr>Livre V : AT &amp; Urbanisme opérationnel</vt:lpstr>
      <vt:lpstr>Livre V : AT &amp; Urbanisme opérationnel</vt:lpstr>
      <vt:lpstr>Livre VI : Politique foncière</vt:lpstr>
      <vt:lpstr>Livre VI : Politique foncière</vt:lpstr>
      <vt:lpstr>Livre VI : Politique foncière</vt:lpstr>
      <vt:lpstr>Livre VI : Politique foncière</vt:lpstr>
      <vt:lpstr>Livre VI : Politique foncière</vt:lpstr>
      <vt:lpstr>Livre VI : Politique foncière</vt:lpstr>
      <vt:lpstr>Livre VI : Politique foncière</vt:lpstr>
      <vt:lpstr>Diapositive 21</vt:lpstr>
      <vt:lpstr>Livre VI : Politique foncière</vt:lpstr>
      <vt:lpstr>Livre VI : Politique foncière</vt:lpstr>
      <vt:lpstr>Livre VI : Politique foncière</vt:lpstr>
      <vt:lpstr>Livre VI : Politique foncière</vt:lpstr>
      <vt:lpstr>Livre VI : Politique foncière</vt:lpstr>
      <vt:lpstr>Diapositive 27</vt:lpstr>
    </vt:vector>
  </TitlesOfParts>
  <Company>Cible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Marianne Tasquin</dc:creator>
  <cp:lastModifiedBy>thonet</cp:lastModifiedBy>
  <cp:revision>144</cp:revision>
  <cp:lastPrinted>2017-01-24T14:24:49Z</cp:lastPrinted>
  <dcterms:created xsi:type="dcterms:W3CDTF">2017-01-13T13:03:39Z</dcterms:created>
  <dcterms:modified xsi:type="dcterms:W3CDTF">2017-02-03T13:29:35Z</dcterms:modified>
</cp:coreProperties>
</file>